
<file path=[Content_Types].xml><?xml version="1.0" encoding="utf-8"?>
<Types xmlns="http://schemas.openxmlformats.org/package/2006/content-types">
  <Default Extension="jfif"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0" r:id="rId3"/>
    <p:sldId id="257" r:id="rId4"/>
    <p:sldId id="271" r:id="rId5"/>
    <p:sldId id="272" r:id="rId6"/>
    <p:sldId id="273"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2" d="100"/>
          <a:sy n="72" d="100"/>
        </p:scale>
        <p:origin x="654"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78"/>
          </a:xfrm>
          <a:prstGeom prst="rect">
            <a:avLst/>
          </a:prstGeom>
        </p:spPr>
      </p:pic>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30296" y="2278557"/>
            <a:ext cx="6557644" cy="596900"/>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docker.com/engine/install/"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1750" y="882650"/>
            <a:ext cx="6689090" cy="513859"/>
          </a:xfrm>
          <a:prstGeom prst="rect">
            <a:avLst/>
          </a:prstGeom>
        </p:spPr>
        <p:txBody>
          <a:bodyPr vert="horz" wrap="square" lIns="0" tIns="12700" rIns="0" bIns="0" rtlCol="0">
            <a:spAutoFit/>
          </a:bodyPr>
          <a:lstStyle/>
          <a:p>
            <a:pPr marL="12065" marR="5080" indent="-635" algn="ctr">
              <a:lnSpc>
                <a:spcPct val="100600"/>
              </a:lnSpc>
              <a:spcBef>
                <a:spcPts val="100"/>
              </a:spcBef>
            </a:pPr>
            <a:r>
              <a:rPr lang="en-US" sz="3500" spc="-110" dirty="0">
                <a:solidFill>
                  <a:srgbClr val="FFFFFF"/>
                </a:solidFill>
              </a:rPr>
              <a:t>DevOps for Beginners </a:t>
            </a:r>
            <a:endParaRPr sz="3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22"/>
            <a:ext cx="18288000" cy="10286978"/>
          </a:xfrm>
          <a:prstGeom prst="rect">
            <a:avLst/>
          </a:prstGeom>
        </p:spPr>
      </p:pic>
      <p:sp>
        <p:nvSpPr>
          <p:cNvPr id="3" name="object 3"/>
          <p:cNvSpPr txBox="1">
            <a:spLocks noGrp="1"/>
          </p:cNvSpPr>
          <p:nvPr>
            <p:ph type="title"/>
          </p:nvPr>
        </p:nvSpPr>
        <p:spPr>
          <a:xfrm>
            <a:off x="996950" y="1156703"/>
            <a:ext cx="9328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Image </a:t>
            </a:r>
            <a:r>
              <a:rPr lang="en-US" sz="5400" dirty="0" err="1"/>
              <a:t>architechure</a:t>
            </a:r>
            <a:endParaRPr sz="4800" dirty="0"/>
          </a:p>
        </p:txBody>
      </p:sp>
      <p:sp>
        <p:nvSpPr>
          <p:cNvPr id="4" name="object 4"/>
          <p:cNvSpPr txBox="1"/>
          <p:nvPr/>
        </p:nvSpPr>
        <p:spPr>
          <a:xfrm>
            <a:off x="996950" y="2482850"/>
            <a:ext cx="12649200" cy="3889526"/>
          </a:xfrm>
          <a:prstGeom prst="rect">
            <a:avLst/>
          </a:prstGeom>
        </p:spPr>
        <p:txBody>
          <a:bodyPr vert="horz" wrap="square" lIns="0" tIns="11430" rIns="0" bIns="0" rtlCol="0">
            <a:spAutoFit/>
          </a:bodyPr>
          <a:lstStyle/>
          <a:p>
            <a:r>
              <a:rPr lang="en-US" sz="3600" dirty="0">
                <a:solidFill>
                  <a:schemeClr val="accent2">
                    <a:lumMod val="60000"/>
                    <a:lumOff val="40000"/>
                  </a:schemeClr>
                </a:solidFill>
              </a:rPr>
              <a:t>Layer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1-Layers  consist of  parent child relation just first layer 2-don’t have parent said base image</a:t>
            </a:r>
          </a:p>
          <a:p>
            <a:r>
              <a:rPr lang="en-US" sz="3600" dirty="0">
                <a:solidFill>
                  <a:schemeClr val="accent2">
                    <a:lumMod val="60000"/>
                    <a:lumOff val="40000"/>
                  </a:schemeClr>
                </a:solidFill>
              </a:rPr>
              <a:t>3-Docker image use shared kernel of docker host</a:t>
            </a:r>
          </a:p>
          <a:p>
            <a:r>
              <a:rPr lang="en-US" sz="3600" dirty="0">
                <a:solidFill>
                  <a:schemeClr val="accent2">
                    <a:lumMod val="60000"/>
                    <a:lumOff val="40000"/>
                  </a:schemeClr>
                </a:solidFill>
              </a:rPr>
              <a:t>4-Layers are Reusable and Shared</a:t>
            </a:r>
          </a:p>
          <a:p>
            <a:r>
              <a:rPr lang="en-US" sz="3600" dirty="0">
                <a:solidFill>
                  <a:schemeClr val="accent2">
                    <a:lumMod val="60000"/>
                    <a:lumOff val="40000"/>
                  </a:schemeClr>
                </a:solidFill>
              </a:rPr>
              <a:t>5-Rebuilding the image will be faster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39039400-B840-44F9-BCCD-AC39733EE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184" y="5612702"/>
            <a:ext cx="6430241" cy="320467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07950"/>
            <a:ext cx="18288000" cy="10286978"/>
          </a:xfrm>
          <a:prstGeom prst="rect">
            <a:avLst/>
          </a:prstGeom>
        </p:spPr>
      </p:pic>
      <p:sp>
        <p:nvSpPr>
          <p:cNvPr id="3" name="object 3"/>
          <p:cNvSpPr txBox="1">
            <a:spLocks noGrp="1"/>
          </p:cNvSpPr>
          <p:nvPr>
            <p:ph type="title"/>
          </p:nvPr>
        </p:nvSpPr>
        <p:spPr>
          <a:xfrm>
            <a:off x="9103516" y="1075620"/>
            <a:ext cx="6557644" cy="631583"/>
          </a:xfrm>
          <a:prstGeom prst="rect">
            <a:avLst/>
          </a:prstGeom>
        </p:spPr>
        <p:txBody>
          <a:bodyPr vert="horz" wrap="square" lIns="0" tIns="15875" rIns="0" bIns="0" rtlCol="0">
            <a:spAutoFit/>
          </a:bodyPr>
          <a:lstStyle/>
          <a:p>
            <a:pPr marL="12700">
              <a:lnSpc>
                <a:spcPct val="100000"/>
              </a:lnSpc>
              <a:spcBef>
                <a:spcPts val="125"/>
              </a:spcBef>
            </a:pPr>
            <a:r>
              <a:rPr lang="en-US" sz="4000" dirty="0"/>
              <a:t>what is container</a:t>
            </a:r>
            <a:endParaRPr sz="3500" dirty="0"/>
          </a:p>
        </p:txBody>
      </p:sp>
      <p:sp>
        <p:nvSpPr>
          <p:cNvPr id="4" name="object 4"/>
          <p:cNvSpPr txBox="1"/>
          <p:nvPr/>
        </p:nvSpPr>
        <p:spPr>
          <a:xfrm>
            <a:off x="8312150" y="2101850"/>
            <a:ext cx="9486900" cy="2772618"/>
          </a:xfrm>
          <a:prstGeom prst="rect">
            <a:avLst/>
          </a:prstGeom>
        </p:spPr>
        <p:txBody>
          <a:bodyPr vert="horz" wrap="square" lIns="0" tIns="11430" rIns="0" bIns="0" rtlCol="0">
            <a:spAutoFit/>
          </a:bodyPr>
          <a:lstStyle/>
          <a:p>
            <a:pPr marL="12700" marR="5080" algn="just">
              <a:lnSpc>
                <a:spcPct val="101499"/>
              </a:lnSpc>
              <a:spcBef>
                <a:spcPts val="90"/>
              </a:spcBef>
            </a:pPr>
            <a:r>
              <a:rPr lang="en-US" sz="3600" dirty="0">
                <a:solidFill>
                  <a:schemeClr val="accent2">
                    <a:lumMod val="60000"/>
                    <a:lumOff val="40000"/>
                  </a:schemeClr>
                </a:solidFill>
              </a:rPr>
              <a:t>A Docker container image is a lightweight, standalone, executable package of software that includes everything needed to run an application: code, runtime, system tools, system libraries and settings</a:t>
            </a:r>
            <a:endParaRPr sz="3600" dirty="0">
              <a:solidFill>
                <a:schemeClr val="accent2">
                  <a:lumMod val="60000"/>
                  <a:lumOff val="40000"/>
                </a:schemeClr>
              </a:solidFill>
              <a:latin typeface="Verdana"/>
              <a:cs typeface="Verdana"/>
            </a:endParaRPr>
          </a:p>
        </p:txBody>
      </p:sp>
      <p:pic>
        <p:nvPicPr>
          <p:cNvPr id="5" name="Picture 4">
            <a:extLst>
              <a:ext uri="{FF2B5EF4-FFF2-40B4-BE49-F238E27FC236}">
                <a16:creationId xmlns:a16="http://schemas.microsoft.com/office/drawing/2014/main" id="{1BAA08AF-69F7-495B-82BD-C369188E0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2950" y="5463056"/>
            <a:ext cx="6588535" cy="3761023"/>
          </a:xfrm>
          <a:prstGeom prst="rect">
            <a:avLst/>
          </a:prstGeom>
        </p:spPr>
      </p:pic>
      <p:sp>
        <p:nvSpPr>
          <p:cNvPr id="7" name="TextBox 6">
            <a:extLst>
              <a:ext uri="{FF2B5EF4-FFF2-40B4-BE49-F238E27FC236}">
                <a16:creationId xmlns:a16="http://schemas.microsoft.com/office/drawing/2014/main" id="{D4C73FA5-AD1F-42C0-98E0-C03F18F2F582}"/>
              </a:ext>
            </a:extLst>
          </p:cNvPr>
          <p:cNvSpPr txBox="1"/>
          <p:nvPr/>
        </p:nvSpPr>
        <p:spPr>
          <a:xfrm>
            <a:off x="4730750" y="5988050"/>
            <a:ext cx="5562600" cy="1754326"/>
          </a:xfrm>
          <a:prstGeom prst="rect">
            <a:avLst/>
          </a:prstGeom>
          <a:noFill/>
        </p:spPr>
        <p:txBody>
          <a:bodyPr wrap="square">
            <a:spAutoFit/>
          </a:bodyPr>
          <a:lstStyle/>
          <a:p>
            <a:r>
              <a:rPr lang="en-US" sz="3600" dirty="0">
                <a:solidFill>
                  <a:schemeClr val="accent2">
                    <a:lumMod val="60000"/>
                    <a:lumOff val="40000"/>
                  </a:schemeClr>
                </a:solidFill>
              </a:rPr>
              <a:t>Container is writable.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Image vs container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p:nvPr/>
        </p:nvSpPr>
        <p:spPr>
          <a:xfrm>
            <a:off x="1149350" y="2283026"/>
            <a:ext cx="8610599" cy="4786310"/>
          </a:xfrm>
          <a:prstGeom prst="rect">
            <a:avLst/>
          </a:prstGeom>
        </p:spPr>
        <p:txBody>
          <a:bodyPr vert="horz" wrap="square" lIns="0" tIns="12065" rIns="0" bIns="0" rtlCol="0">
            <a:spAutoFit/>
          </a:bodyPr>
          <a:lstStyle/>
          <a:p>
            <a:r>
              <a:rPr lang="en-US" sz="3600" dirty="0">
                <a:solidFill>
                  <a:schemeClr val="accent2">
                    <a:lumMod val="60000"/>
                    <a:lumOff val="40000"/>
                  </a:schemeClr>
                </a:solidFill>
              </a:rPr>
              <a:t>A  Docker Registry is a play that docker images store in it.</a:t>
            </a:r>
          </a:p>
          <a:p>
            <a:r>
              <a:rPr lang="en-US" sz="3600" dirty="0">
                <a:solidFill>
                  <a:schemeClr val="accent2">
                    <a:lumMod val="60000"/>
                    <a:lumOff val="40000"/>
                  </a:schemeClr>
                </a:solidFill>
              </a:rPr>
              <a:t>Docker Registry consist of public or private</a:t>
            </a:r>
          </a:p>
          <a:p>
            <a:r>
              <a:rPr lang="en-US" sz="3600" dirty="0">
                <a:solidFill>
                  <a:schemeClr val="accent2">
                    <a:lumMod val="60000"/>
                    <a:lumOff val="40000"/>
                  </a:schemeClr>
                </a:solidFill>
              </a:rPr>
              <a:t> </a:t>
            </a:r>
          </a:p>
          <a:p>
            <a:r>
              <a:rPr lang="en-US" sz="3600" dirty="0">
                <a:solidFill>
                  <a:schemeClr val="accent2">
                    <a:lumMod val="60000"/>
                    <a:lumOff val="40000"/>
                  </a:schemeClr>
                </a:solidFill>
              </a:rPr>
              <a:t>Public </a:t>
            </a:r>
            <a:r>
              <a:rPr lang="en-US" sz="3600" dirty="0" err="1">
                <a:solidFill>
                  <a:schemeClr val="accent2">
                    <a:lumMod val="60000"/>
                    <a:lumOff val="40000"/>
                  </a:schemeClr>
                </a:solidFill>
              </a:rPr>
              <a:t>DockerHub</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Private Harbor or Nexus repo</a:t>
            </a:r>
          </a:p>
          <a:p>
            <a:pPr marL="12700" marR="5080">
              <a:lnSpc>
                <a:spcPct val="101099"/>
              </a:lnSpc>
              <a:spcBef>
                <a:spcPts val="95"/>
              </a:spcBef>
            </a:pPr>
            <a:endParaRPr sz="2300" dirty="0">
              <a:latin typeface="Verdana"/>
              <a:cs typeface="Verdana"/>
            </a:endParaRPr>
          </a:p>
        </p:txBody>
      </p:sp>
      <p:sp>
        <p:nvSpPr>
          <p:cNvPr id="4" name="object 4"/>
          <p:cNvSpPr txBox="1">
            <a:spLocks noGrp="1"/>
          </p:cNvSpPr>
          <p:nvPr>
            <p:ph type="title"/>
          </p:nvPr>
        </p:nvSpPr>
        <p:spPr>
          <a:xfrm>
            <a:off x="1955914" y="1115365"/>
            <a:ext cx="6661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Docker Registry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E791FD75-94A2-4CC2-AF72-8D792844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2482850"/>
            <a:ext cx="6515829" cy="6096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8693150" y="1187450"/>
            <a:ext cx="6557644" cy="628377"/>
          </a:xfrm>
          <a:prstGeom prst="rect">
            <a:avLst/>
          </a:prstGeom>
        </p:spPr>
        <p:txBody>
          <a:bodyPr vert="horz" wrap="square" lIns="0" tIns="12700" rIns="0" bIns="0" rtlCol="0">
            <a:spAutoFit/>
          </a:bodyPr>
          <a:lstStyle/>
          <a:p>
            <a:pPr marL="12700">
              <a:lnSpc>
                <a:spcPct val="100000"/>
              </a:lnSpc>
              <a:spcBef>
                <a:spcPts val="100"/>
              </a:spcBef>
            </a:pPr>
            <a:r>
              <a:rPr lang="en-US" sz="4000" dirty="0"/>
              <a:t>Installation docker</a:t>
            </a:r>
            <a:endParaRPr sz="3450" dirty="0"/>
          </a:p>
        </p:txBody>
      </p:sp>
      <p:sp>
        <p:nvSpPr>
          <p:cNvPr id="4" name="object 4"/>
          <p:cNvSpPr txBox="1"/>
          <p:nvPr/>
        </p:nvSpPr>
        <p:spPr>
          <a:xfrm>
            <a:off x="8312150" y="3024536"/>
            <a:ext cx="9448800" cy="3750707"/>
          </a:xfrm>
          <a:prstGeom prst="rect">
            <a:avLst/>
          </a:prstGeom>
        </p:spPr>
        <p:txBody>
          <a:bodyPr vert="horz" wrap="square" lIns="0" tIns="11430" rIns="0" bIns="0" rtlCol="0">
            <a:spAutoFit/>
          </a:bodyPr>
          <a:lstStyle/>
          <a:p>
            <a:r>
              <a:rPr lang="en-US" sz="3200" dirty="0">
                <a:solidFill>
                  <a:srgbClr val="FFC000"/>
                </a:solidFill>
              </a:rPr>
              <a:t>on </a:t>
            </a:r>
            <a:r>
              <a:rPr lang="en-US" sz="3200" dirty="0" err="1">
                <a:solidFill>
                  <a:srgbClr val="FFC000"/>
                </a:solidFill>
              </a:rPr>
              <a:t>linux</a:t>
            </a:r>
            <a:r>
              <a:rPr lang="en-US" sz="3200" dirty="0">
                <a:solidFill>
                  <a:srgbClr val="FFC000"/>
                </a:solidFill>
              </a:rPr>
              <a:t>  </a:t>
            </a:r>
            <a:r>
              <a:rPr lang="en-US" sz="3200" dirty="0">
                <a:solidFill>
                  <a:srgbClr val="FFC000"/>
                </a:solidFill>
                <a:hlinkClick r:id="rId3">
                  <a:extLst>
                    <a:ext uri="{A12FA001-AC4F-418D-AE19-62706E023703}">
                      <ahyp:hlinkClr xmlns:ahyp="http://schemas.microsoft.com/office/drawing/2018/hyperlinkcolor" val="tx"/>
                    </a:ext>
                  </a:extLst>
                </a:hlinkClick>
              </a:rPr>
              <a:t>https://docs.docker.com/engine/install/</a:t>
            </a:r>
            <a:endParaRPr lang="en-US" sz="3200" dirty="0">
              <a:solidFill>
                <a:srgbClr val="FFC000"/>
              </a:solidFill>
            </a:endParaRPr>
          </a:p>
          <a:p>
            <a:endParaRPr lang="en-US" sz="3200" dirty="0"/>
          </a:p>
          <a:p>
            <a:endParaRPr lang="en-US" sz="3200" dirty="0"/>
          </a:p>
          <a:p>
            <a:endParaRPr lang="en-US" sz="3200" dirty="0"/>
          </a:p>
          <a:p>
            <a:r>
              <a:rPr lang="en-US" sz="3200" dirty="0">
                <a:solidFill>
                  <a:srgbClr val="FFC000"/>
                </a:solidFill>
              </a:rPr>
              <a:t>on windows  </a:t>
            </a:r>
          </a:p>
          <a:p>
            <a:pPr marL="0" indent="0">
              <a:buNone/>
            </a:pPr>
            <a:r>
              <a:rPr lang="en-US" sz="3200" dirty="0">
                <a:solidFill>
                  <a:srgbClr val="FFC000"/>
                </a:solidFill>
              </a:rPr>
              <a:t>https://docs.docker.com/desktop/install/windows-install/</a:t>
            </a:r>
          </a:p>
          <a:p>
            <a:pPr marL="12700" marR="5080" algn="just">
              <a:lnSpc>
                <a:spcPct val="101499"/>
              </a:lnSpc>
              <a:spcBef>
                <a:spcPts val="90"/>
              </a:spcBef>
            </a:pPr>
            <a:endParaRPr sz="1950" dirty="0">
              <a:latin typeface="Verdana"/>
              <a:cs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9106829" y="222683"/>
            <a:ext cx="6557644" cy="596900"/>
          </a:xfrm>
          <a:prstGeom prst="rect">
            <a:avLst/>
          </a:prstGeom>
        </p:spPr>
        <p:txBody>
          <a:bodyPr vert="horz" wrap="square" lIns="0" tIns="12700" rIns="0" bIns="0" rtlCol="0">
            <a:spAutoFit/>
          </a:bodyPr>
          <a:lstStyle/>
          <a:p>
            <a:pPr marL="12700">
              <a:lnSpc>
                <a:spcPct val="100000"/>
              </a:lnSpc>
              <a:spcBef>
                <a:spcPts val="100"/>
              </a:spcBef>
            </a:pPr>
            <a:r>
              <a:rPr lang="en-US" spc="-95" dirty="0"/>
              <a:t>Docker Concept</a:t>
            </a:r>
            <a:endParaRPr spc="-10" dirty="0"/>
          </a:p>
        </p:txBody>
      </p:sp>
      <p:sp>
        <p:nvSpPr>
          <p:cNvPr id="6" name="TextBox 5">
            <a:extLst>
              <a:ext uri="{FF2B5EF4-FFF2-40B4-BE49-F238E27FC236}">
                <a16:creationId xmlns:a16="http://schemas.microsoft.com/office/drawing/2014/main" id="{99CE8035-1A37-4693-BEC8-7C0D2CC45A69}"/>
              </a:ext>
            </a:extLst>
          </p:cNvPr>
          <p:cNvSpPr txBox="1"/>
          <p:nvPr/>
        </p:nvSpPr>
        <p:spPr>
          <a:xfrm>
            <a:off x="8302864" y="1567573"/>
            <a:ext cx="9236764" cy="7971413"/>
          </a:xfrm>
          <a:prstGeom prst="rect">
            <a:avLst/>
          </a:prstGeom>
          <a:noFill/>
        </p:spPr>
        <p:txBody>
          <a:bodyPr wrap="square">
            <a:spAutoFit/>
          </a:bodyPr>
          <a:lstStyle/>
          <a:p>
            <a:r>
              <a:rPr lang="en-US" sz="3200" dirty="0">
                <a:solidFill>
                  <a:schemeClr val="accent2">
                    <a:lumMod val="60000"/>
                    <a:lumOff val="40000"/>
                  </a:schemeClr>
                </a:solidFill>
              </a:rPr>
              <a:t>docker version: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Show client version</a:t>
            </a:r>
          </a:p>
          <a:p>
            <a:r>
              <a:rPr lang="en-US" sz="3200" dirty="0">
                <a:solidFill>
                  <a:schemeClr val="accent2">
                    <a:lumMod val="60000"/>
                    <a:lumOff val="40000"/>
                  </a:schemeClr>
                </a:solidFill>
              </a:rPr>
              <a:t>Show client </a:t>
            </a:r>
            <a:r>
              <a:rPr lang="en-US" sz="3200" dirty="0" err="1">
                <a:solidFill>
                  <a:schemeClr val="accent2">
                    <a:lumMod val="60000"/>
                    <a:lumOff val="40000"/>
                  </a:schemeClr>
                </a:solidFill>
              </a:rPr>
              <a:t>apiversion</a:t>
            </a:r>
            <a:endParaRPr lang="en-US" sz="3200" dirty="0">
              <a:solidFill>
                <a:schemeClr val="accent2">
                  <a:lumMod val="60000"/>
                  <a:lumOff val="40000"/>
                </a:schemeClr>
              </a:solidFill>
            </a:endParaRPr>
          </a:p>
          <a:p>
            <a:r>
              <a:rPr lang="en-US" sz="3200" dirty="0">
                <a:solidFill>
                  <a:schemeClr val="accent2">
                    <a:lumMod val="60000"/>
                    <a:lumOff val="40000"/>
                  </a:schemeClr>
                </a:solidFill>
              </a:rPr>
              <a:t>Show server version</a:t>
            </a:r>
          </a:p>
          <a:p>
            <a:r>
              <a:rPr lang="en-US" sz="3200" dirty="0">
                <a:solidFill>
                  <a:schemeClr val="accent2">
                    <a:lumMod val="60000"/>
                    <a:lumOff val="40000"/>
                  </a:schemeClr>
                </a:solidFill>
              </a:rPr>
              <a:t>Show server  </a:t>
            </a:r>
            <a:r>
              <a:rPr lang="en-US" sz="3200" dirty="0" err="1">
                <a:solidFill>
                  <a:schemeClr val="accent2">
                    <a:lumMod val="60000"/>
                    <a:lumOff val="40000"/>
                  </a:schemeClr>
                </a:solidFill>
              </a:rPr>
              <a:t>api</a:t>
            </a:r>
            <a:r>
              <a:rPr lang="en-US" sz="3200" dirty="0">
                <a:solidFill>
                  <a:schemeClr val="accent2">
                    <a:lumMod val="60000"/>
                    <a:lumOff val="40000"/>
                  </a:schemeClr>
                </a:solidFill>
              </a:rPr>
              <a:t> version</a:t>
            </a:r>
          </a:p>
          <a:p>
            <a:r>
              <a:rPr lang="en-US" sz="3200" dirty="0">
                <a:solidFill>
                  <a:schemeClr val="accent2">
                    <a:lumMod val="60000"/>
                    <a:lumOff val="40000"/>
                  </a:schemeClr>
                </a:solidFill>
              </a:rPr>
              <a:t>Docker written by </a:t>
            </a:r>
            <a:r>
              <a:rPr lang="en-US" sz="3200" dirty="0" err="1">
                <a:solidFill>
                  <a:schemeClr val="accent2">
                    <a:lumMod val="60000"/>
                    <a:lumOff val="40000"/>
                  </a:schemeClr>
                </a:solidFill>
              </a:rPr>
              <a:t>golang</a:t>
            </a:r>
            <a:endParaRPr lang="en-US" sz="3200" dirty="0">
              <a:solidFill>
                <a:schemeClr val="accent2">
                  <a:lumMod val="60000"/>
                  <a:lumOff val="40000"/>
                </a:schemeClr>
              </a:solidFill>
            </a:endParaRPr>
          </a:p>
          <a:p>
            <a:r>
              <a:rPr lang="en-US" sz="3200" dirty="0">
                <a:solidFill>
                  <a:schemeClr val="accent2">
                    <a:lumMod val="60000"/>
                    <a:lumOff val="40000"/>
                  </a:schemeClr>
                </a:solidFill>
              </a:rPr>
              <a:t>/var/lib/docker all of docker elements in there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a:t>
            </a:r>
            <a:r>
              <a:rPr lang="en-US" sz="3200" dirty="0" err="1">
                <a:solidFill>
                  <a:schemeClr val="accent2">
                    <a:lumMod val="60000"/>
                    <a:lumOff val="40000"/>
                  </a:schemeClr>
                </a:solidFill>
              </a:rPr>
              <a:t>info:This</a:t>
            </a:r>
            <a:r>
              <a:rPr lang="en-US" sz="3200" dirty="0">
                <a:solidFill>
                  <a:schemeClr val="accent2">
                    <a:lumMod val="60000"/>
                    <a:lumOff val="40000"/>
                  </a:schemeClr>
                </a:solidFill>
              </a:rPr>
              <a:t> command displays system wide information regarding the Docker installation. Information displayed includes the kernel version, number of containers and images. The number of images shown is the number of unique images. The same image tagged under different names is counted only once.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91128" y="764473"/>
            <a:ext cx="7148830" cy="843821"/>
          </a:xfrm>
          <a:prstGeom prst="rect">
            <a:avLst/>
          </a:prstGeom>
        </p:spPr>
        <p:txBody>
          <a:bodyPr vert="horz" wrap="square" lIns="0" tIns="12700" rIns="0" bIns="0" rtlCol="0">
            <a:spAutoFit/>
          </a:bodyPr>
          <a:lstStyle/>
          <a:p>
            <a:pPr marL="12700">
              <a:lnSpc>
                <a:spcPct val="100000"/>
              </a:lnSpc>
              <a:spcBef>
                <a:spcPts val="100"/>
              </a:spcBef>
            </a:pPr>
            <a:r>
              <a:rPr lang="en-US" sz="5400" dirty="0"/>
              <a:t>manage docker</a:t>
            </a:r>
            <a:endParaRPr sz="4800" dirty="0"/>
          </a:p>
        </p:txBody>
      </p:sp>
      <p:sp>
        <p:nvSpPr>
          <p:cNvPr id="4" name="object 4"/>
          <p:cNvSpPr txBox="1"/>
          <p:nvPr/>
        </p:nvSpPr>
        <p:spPr>
          <a:xfrm>
            <a:off x="920750" y="1949450"/>
            <a:ext cx="14097000" cy="7012176"/>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The Docker daemon binds to a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instead of a </a:t>
            </a:r>
            <a:r>
              <a:rPr lang="en-US" sz="3600" dirty="0" err="1">
                <a:solidFill>
                  <a:schemeClr val="accent2">
                    <a:lumMod val="60000"/>
                    <a:lumOff val="40000"/>
                  </a:schemeClr>
                </a:solidFill>
              </a:rPr>
              <a:t>tcp</a:t>
            </a:r>
            <a:r>
              <a:rPr lang="en-US" sz="3600" dirty="0">
                <a:solidFill>
                  <a:schemeClr val="accent2">
                    <a:lumMod val="60000"/>
                    <a:lumOff val="40000"/>
                  </a:schemeClr>
                </a:solidFill>
              </a:rPr>
              <a:t> port.by default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is owned by root .docker daemon always runs as the root user!</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A persistent background process that manages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Docker images, containers, networks, and storage volumes.</a:t>
            </a:r>
          </a:p>
          <a:p>
            <a:r>
              <a:rPr lang="en-US" sz="3600" dirty="0">
                <a:solidFill>
                  <a:schemeClr val="accent2">
                    <a:lumMod val="60000"/>
                    <a:lumOff val="40000"/>
                  </a:schemeClr>
                </a:solidFill>
              </a:rPr>
              <a:t>Non root use below manual</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groupadd</a:t>
            </a:r>
            <a:r>
              <a:rPr lang="en-US" sz="3600" dirty="0">
                <a:solidFill>
                  <a:schemeClr val="accent2">
                    <a:lumMod val="60000"/>
                    <a:lumOff val="40000"/>
                  </a:schemeClr>
                </a:solidFill>
              </a:rPr>
              <a:t> docker</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usermod</a:t>
            </a:r>
            <a:r>
              <a:rPr lang="en-US" sz="3600" dirty="0">
                <a:solidFill>
                  <a:schemeClr val="accent2">
                    <a:lumMod val="60000"/>
                    <a:lumOff val="40000"/>
                  </a:schemeClr>
                </a:solidFill>
              </a:rPr>
              <a:t> –</a:t>
            </a:r>
            <a:r>
              <a:rPr lang="en-US" sz="3600" dirty="0" err="1">
                <a:solidFill>
                  <a:schemeClr val="accent2">
                    <a:lumMod val="60000"/>
                    <a:lumOff val="40000"/>
                  </a:schemeClr>
                </a:solidFill>
              </a:rPr>
              <a:t>aG</a:t>
            </a:r>
            <a:r>
              <a:rPr lang="en-US" sz="3600" dirty="0">
                <a:solidFill>
                  <a:schemeClr val="accent2">
                    <a:lumMod val="60000"/>
                    <a:lumOff val="40000"/>
                  </a:schemeClr>
                </a:solidFill>
              </a:rPr>
              <a:t> docker $USER</a:t>
            </a:r>
          </a:p>
          <a:p>
            <a:pPr marL="12700" marR="5080">
              <a:lnSpc>
                <a:spcPct val="99900"/>
              </a:lnSpc>
              <a:spcBef>
                <a:spcPts val="100"/>
              </a:spcBef>
            </a:pPr>
            <a:endParaRPr sz="220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768350" y="861177"/>
            <a:ext cx="13489838" cy="843821"/>
          </a:xfrm>
          <a:prstGeom prst="rect">
            <a:avLst/>
          </a:prstGeom>
        </p:spPr>
        <p:txBody>
          <a:bodyPr vert="horz" wrap="square" lIns="0" tIns="12700" rIns="0" bIns="0" rtlCol="0">
            <a:spAutoFit/>
          </a:bodyPr>
          <a:lstStyle/>
          <a:p>
            <a:pPr marL="12700">
              <a:lnSpc>
                <a:spcPct val="100000"/>
              </a:lnSpc>
              <a:spcBef>
                <a:spcPts val="100"/>
              </a:spcBef>
            </a:pPr>
            <a:r>
              <a:rPr lang="en-US" sz="5400" dirty="0"/>
              <a:t> some Benefit of Docker container</a:t>
            </a:r>
            <a:endParaRPr sz="4800" dirty="0"/>
          </a:p>
        </p:txBody>
      </p:sp>
      <p:sp>
        <p:nvSpPr>
          <p:cNvPr id="4" name="object 4"/>
          <p:cNvSpPr txBox="1"/>
          <p:nvPr/>
        </p:nvSpPr>
        <p:spPr>
          <a:xfrm>
            <a:off x="606220" y="2602204"/>
            <a:ext cx="8391729" cy="4779770"/>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1-Speed</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2-Portability</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3-Rapid Deployment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4-Run your app in isolation and independent env</a:t>
            </a:r>
          </a:p>
          <a:p>
            <a:pPr marL="12700" marR="5080">
              <a:lnSpc>
                <a:spcPct val="100899"/>
              </a:lnSpc>
              <a:spcBef>
                <a:spcPts val="100"/>
              </a:spcBef>
            </a:pPr>
            <a:endParaRPr sz="225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9759950" y="2095488"/>
            <a:ext cx="6667500" cy="609599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nSpc>
                <a:spcPct val="100000"/>
              </a:lnSpc>
              <a:spcBef>
                <a:spcPts val="100"/>
              </a:spcBef>
            </a:pPr>
            <a:r>
              <a:rPr lang="en-US" sz="5400" dirty="0"/>
              <a:t>solve some problem by container</a:t>
            </a:r>
            <a:endParaRPr sz="4800" dirty="0"/>
          </a:p>
        </p:txBody>
      </p:sp>
      <p:sp>
        <p:nvSpPr>
          <p:cNvPr id="6" name="object 6"/>
          <p:cNvSpPr txBox="1"/>
          <p:nvPr/>
        </p:nvSpPr>
        <p:spPr>
          <a:xfrm>
            <a:off x="1931506" y="2406650"/>
            <a:ext cx="14457843" cy="3932167"/>
          </a:xfrm>
          <a:prstGeom prst="rect">
            <a:avLst/>
          </a:prstGeom>
        </p:spPr>
        <p:txBody>
          <a:bodyPr vert="horz" wrap="square" lIns="0" tIns="13970" rIns="0" bIns="0" rtlCol="0">
            <a:spAutoFit/>
          </a:bodyPr>
          <a:lstStyle/>
          <a:p>
            <a:r>
              <a:rPr lang="en-US" sz="3200" dirty="0">
                <a:solidFill>
                  <a:schemeClr val="accent2">
                    <a:lumMod val="60000"/>
                    <a:lumOff val="40000"/>
                  </a:schemeClr>
                </a:solidFill>
              </a:rPr>
              <a:t>1-Dependencies</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2-Protecting your pc</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3-Easy deploy without huge knowledge about program language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4-Security  and virus jail </a:t>
            </a:r>
          </a:p>
          <a:p>
            <a:pPr marL="12700" marR="5080" algn="just">
              <a:lnSpc>
                <a:spcPct val="100699"/>
              </a:lnSpc>
              <a:spcBef>
                <a:spcPts val="110"/>
              </a:spcBef>
            </a:pPr>
            <a:endParaRPr sz="3200" dirty="0">
              <a:solidFill>
                <a:schemeClr val="accent2">
                  <a:lumMod val="60000"/>
                  <a:lumOff val="40000"/>
                </a:schemeClr>
              </a:solidFill>
              <a:latin typeface="Verdana"/>
              <a:cs typeface="Verdana"/>
            </a:endParaRPr>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6"/>
          </a:xfrm>
          <a:prstGeom prst="rect">
            <a:avLst/>
          </a:prstGeom>
        </p:spPr>
      </p:pic>
      <p:sp>
        <p:nvSpPr>
          <p:cNvPr id="3" name="object 3"/>
          <p:cNvSpPr txBox="1">
            <a:spLocks noGrp="1"/>
          </p:cNvSpPr>
          <p:nvPr>
            <p:ph type="title"/>
          </p:nvPr>
        </p:nvSpPr>
        <p:spPr>
          <a:xfrm>
            <a:off x="1611337" y="2703614"/>
            <a:ext cx="3838575" cy="1122680"/>
          </a:xfrm>
          <a:prstGeom prst="rect">
            <a:avLst/>
          </a:prstGeom>
        </p:spPr>
        <p:txBody>
          <a:bodyPr vert="horz" wrap="square" lIns="0" tIns="12700" rIns="0" bIns="0" rtlCol="0">
            <a:spAutoFit/>
          </a:bodyPr>
          <a:lstStyle/>
          <a:p>
            <a:pPr marL="12700">
              <a:lnSpc>
                <a:spcPct val="100000"/>
              </a:lnSpc>
              <a:spcBef>
                <a:spcPts val="100"/>
              </a:spcBef>
            </a:pPr>
            <a:r>
              <a:rPr sz="7200" spc="-320" dirty="0">
                <a:solidFill>
                  <a:srgbClr val="FFFFFF"/>
                </a:solidFill>
              </a:rPr>
              <a:t>Thanks!</a:t>
            </a:r>
            <a:endParaRPr sz="7200"/>
          </a:p>
        </p:txBody>
      </p:sp>
      <p:sp>
        <p:nvSpPr>
          <p:cNvPr id="4" name="object 4"/>
          <p:cNvSpPr txBox="1"/>
          <p:nvPr/>
        </p:nvSpPr>
        <p:spPr>
          <a:xfrm>
            <a:off x="1611337" y="4839868"/>
            <a:ext cx="4948555" cy="1715135"/>
          </a:xfrm>
          <a:prstGeom prst="rect">
            <a:avLst/>
          </a:prstGeom>
        </p:spPr>
        <p:txBody>
          <a:bodyPr vert="horz" wrap="square" lIns="0" tIns="15875" rIns="0" bIns="0" rtlCol="0">
            <a:spAutoFit/>
          </a:bodyPr>
          <a:lstStyle/>
          <a:p>
            <a:pPr marL="12700" marR="5080">
              <a:lnSpc>
                <a:spcPct val="100000"/>
              </a:lnSpc>
              <a:spcBef>
                <a:spcPts val="125"/>
              </a:spcBef>
            </a:pPr>
            <a:r>
              <a:rPr sz="2750" spc="110" dirty="0">
                <a:solidFill>
                  <a:srgbClr val="FFAB40"/>
                </a:solidFill>
                <a:latin typeface="Verdana"/>
                <a:cs typeface="Verdana"/>
              </a:rPr>
              <a:t>Do</a:t>
            </a:r>
            <a:r>
              <a:rPr sz="2750" spc="-225" dirty="0">
                <a:solidFill>
                  <a:srgbClr val="FFAB40"/>
                </a:solidFill>
                <a:latin typeface="Verdana"/>
                <a:cs typeface="Verdana"/>
              </a:rPr>
              <a:t> </a:t>
            </a:r>
            <a:r>
              <a:rPr sz="2750" spc="-10" dirty="0">
                <a:solidFill>
                  <a:srgbClr val="FFAB40"/>
                </a:solidFill>
                <a:latin typeface="Verdana"/>
                <a:cs typeface="Verdana"/>
              </a:rPr>
              <a:t>you</a:t>
            </a:r>
            <a:r>
              <a:rPr sz="2750" spc="-220" dirty="0">
                <a:solidFill>
                  <a:srgbClr val="FFAB40"/>
                </a:solidFill>
                <a:latin typeface="Verdana"/>
                <a:cs typeface="Verdana"/>
              </a:rPr>
              <a:t> </a:t>
            </a:r>
            <a:r>
              <a:rPr sz="2750" spc="-25" dirty="0">
                <a:solidFill>
                  <a:srgbClr val="FFAB40"/>
                </a:solidFill>
                <a:latin typeface="Verdana"/>
                <a:cs typeface="Verdana"/>
              </a:rPr>
              <a:t>have</a:t>
            </a:r>
            <a:r>
              <a:rPr sz="2750" spc="-220" dirty="0">
                <a:solidFill>
                  <a:srgbClr val="FFAB40"/>
                </a:solidFill>
                <a:latin typeface="Verdana"/>
                <a:cs typeface="Verdana"/>
              </a:rPr>
              <a:t> </a:t>
            </a:r>
            <a:r>
              <a:rPr sz="2750" spc="-25" dirty="0">
                <a:solidFill>
                  <a:srgbClr val="FFAB40"/>
                </a:solidFill>
                <a:latin typeface="Verdana"/>
                <a:cs typeface="Verdana"/>
              </a:rPr>
              <a:t>any</a:t>
            </a:r>
            <a:r>
              <a:rPr sz="2750" spc="-220" dirty="0">
                <a:solidFill>
                  <a:srgbClr val="FFAB40"/>
                </a:solidFill>
                <a:latin typeface="Verdana"/>
                <a:cs typeface="Verdana"/>
              </a:rPr>
              <a:t> </a:t>
            </a:r>
            <a:r>
              <a:rPr sz="2750" spc="-10" dirty="0">
                <a:solidFill>
                  <a:srgbClr val="FFAB40"/>
                </a:solidFill>
                <a:latin typeface="Verdana"/>
                <a:cs typeface="Verdana"/>
              </a:rPr>
              <a:t>questions? </a:t>
            </a:r>
            <a:r>
              <a:rPr sz="2750" spc="-10" dirty="0">
                <a:solidFill>
                  <a:srgbClr val="FFAB40"/>
                </a:solidFill>
                <a:latin typeface="Verdana"/>
                <a:cs typeface="Verdana"/>
                <a:hlinkClick r:id="rId3"/>
              </a:rPr>
              <a:t>addyouremail@freepik.com</a:t>
            </a:r>
            <a:endParaRPr sz="2750">
              <a:latin typeface="Verdana"/>
              <a:cs typeface="Verdana"/>
            </a:endParaRPr>
          </a:p>
          <a:p>
            <a:pPr marL="12700">
              <a:lnSpc>
                <a:spcPct val="100000"/>
              </a:lnSpc>
              <a:spcBef>
                <a:spcPts val="75"/>
              </a:spcBef>
            </a:pPr>
            <a:r>
              <a:rPr sz="2750" spc="-500" dirty="0">
                <a:solidFill>
                  <a:srgbClr val="FFAB40"/>
                </a:solidFill>
                <a:latin typeface="Verdana"/>
                <a:cs typeface="Verdana"/>
              </a:rPr>
              <a:t>+91</a:t>
            </a:r>
            <a:r>
              <a:rPr sz="2750" spc="-229" dirty="0">
                <a:solidFill>
                  <a:srgbClr val="FFAB40"/>
                </a:solidFill>
                <a:latin typeface="Verdana"/>
                <a:cs typeface="Verdana"/>
              </a:rPr>
              <a:t> </a:t>
            </a:r>
            <a:r>
              <a:rPr sz="2750" spc="-70" dirty="0">
                <a:solidFill>
                  <a:srgbClr val="FFAB40"/>
                </a:solidFill>
                <a:latin typeface="Verdana"/>
                <a:cs typeface="Verdana"/>
              </a:rPr>
              <a:t>620</a:t>
            </a:r>
            <a:r>
              <a:rPr sz="2750" spc="-229" dirty="0">
                <a:solidFill>
                  <a:srgbClr val="FFAB40"/>
                </a:solidFill>
                <a:latin typeface="Verdana"/>
                <a:cs typeface="Verdana"/>
              </a:rPr>
              <a:t> </a:t>
            </a:r>
            <a:r>
              <a:rPr sz="2750" spc="-295" dirty="0">
                <a:solidFill>
                  <a:srgbClr val="FFAB40"/>
                </a:solidFill>
                <a:latin typeface="Verdana"/>
                <a:cs typeface="Verdana"/>
              </a:rPr>
              <a:t>421</a:t>
            </a:r>
            <a:r>
              <a:rPr sz="2750" spc="-229" dirty="0">
                <a:solidFill>
                  <a:srgbClr val="FFAB40"/>
                </a:solidFill>
                <a:latin typeface="Verdana"/>
                <a:cs typeface="Verdana"/>
              </a:rPr>
              <a:t> </a:t>
            </a:r>
            <a:r>
              <a:rPr sz="2750" spc="-25" dirty="0">
                <a:solidFill>
                  <a:srgbClr val="FFAB40"/>
                </a:solidFill>
                <a:latin typeface="Verdana"/>
                <a:cs typeface="Verdana"/>
              </a:rPr>
              <a:t>838</a:t>
            </a:r>
            <a:endParaRPr sz="2750">
              <a:latin typeface="Verdana"/>
              <a:cs typeface="Verdana"/>
            </a:endParaRPr>
          </a:p>
          <a:p>
            <a:pPr marL="12700">
              <a:lnSpc>
                <a:spcPct val="100000"/>
              </a:lnSpc>
            </a:pPr>
            <a:r>
              <a:rPr sz="2750" spc="-10" dirty="0">
                <a:solidFill>
                  <a:srgbClr val="FFAB40"/>
                </a:solidFill>
                <a:latin typeface="Verdana"/>
                <a:cs typeface="Verdana"/>
              </a:rPr>
              <a:t>yourcompany.com</a:t>
            </a:r>
            <a:endParaRPr sz="2750">
              <a:latin typeface="Verdana"/>
              <a:cs typeface="Verdana"/>
            </a:endParaRPr>
          </a:p>
        </p:txBody>
      </p:sp>
      <p:sp>
        <p:nvSpPr>
          <p:cNvPr id="5" name="object 5"/>
          <p:cNvSpPr/>
          <p:nvPr/>
        </p:nvSpPr>
        <p:spPr>
          <a:xfrm>
            <a:off x="1624037" y="6839458"/>
            <a:ext cx="685800" cy="691515"/>
          </a:xfrm>
          <a:custGeom>
            <a:avLst/>
            <a:gdLst/>
            <a:ahLst/>
            <a:cxnLst/>
            <a:rect l="l" t="t" r="r" b="b"/>
            <a:pathLst>
              <a:path w="685800" h="691515">
                <a:moveTo>
                  <a:pt x="345566" y="0"/>
                </a:moveTo>
                <a:lnTo>
                  <a:pt x="290949" y="4193"/>
                </a:lnTo>
                <a:lnTo>
                  <a:pt x="238302" y="16611"/>
                </a:lnTo>
                <a:lnTo>
                  <a:pt x="188558" y="37011"/>
                </a:lnTo>
                <a:lnTo>
                  <a:pt x="142649" y="65150"/>
                </a:lnTo>
                <a:lnTo>
                  <a:pt x="101511" y="100787"/>
                </a:lnTo>
                <a:lnTo>
                  <a:pt x="65521" y="142551"/>
                </a:lnTo>
                <a:lnTo>
                  <a:pt x="37167" y="188668"/>
                </a:lnTo>
                <a:lnTo>
                  <a:pt x="16657" y="238311"/>
                </a:lnTo>
                <a:lnTo>
                  <a:pt x="4199" y="290649"/>
                </a:lnTo>
                <a:lnTo>
                  <a:pt x="0" y="344855"/>
                </a:lnTo>
                <a:lnTo>
                  <a:pt x="4025" y="398200"/>
                </a:lnTo>
                <a:lnTo>
                  <a:pt x="16014" y="449789"/>
                </a:lnTo>
                <a:lnTo>
                  <a:pt x="35833" y="498950"/>
                </a:lnTo>
                <a:lnTo>
                  <a:pt x="63347" y="545007"/>
                </a:lnTo>
                <a:lnTo>
                  <a:pt x="96444" y="585028"/>
                </a:lnTo>
                <a:lnTo>
                  <a:pt x="134802" y="619517"/>
                </a:lnTo>
                <a:lnTo>
                  <a:pt x="177749" y="648068"/>
                </a:lnTo>
                <a:lnTo>
                  <a:pt x="224612" y="670280"/>
                </a:lnTo>
                <a:lnTo>
                  <a:pt x="226059" y="670991"/>
                </a:lnTo>
                <a:lnTo>
                  <a:pt x="232536" y="670991"/>
                </a:lnTo>
                <a:lnTo>
                  <a:pt x="235419" y="669556"/>
                </a:lnTo>
                <a:lnTo>
                  <a:pt x="237578" y="666673"/>
                </a:lnTo>
                <a:lnTo>
                  <a:pt x="239013" y="664514"/>
                </a:lnTo>
                <a:lnTo>
                  <a:pt x="239013" y="456450"/>
                </a:lnTo>
                <a:lnTo>
                  <a:pt x="234695" y="451408"/>
                </a:lnTo>
                <a:lnTo>
                  <a:pt x="136791" y="451408"/>
                </a:lnTo>
                <a:lnTo>
                  <a:pt x="136791" y="370776"/>
                </a:lnTo>
                <a:lnTo>
                  <a:pt x="233972" y="370776"/>
                </a:lnTo>
                <a:lnTo>
                  <a:pt x="239013" y="365734"/>
                </a:lnTo>
                <a:lnTo>
                  <a:pt x="239013" y="344855"/>
                </a:lnTo>
                <a:lnTo>
                  <a:pt x="246160" y="298936"/>
                </a:lnTo>
                <a:lnTo>
                  <a:pt x="266184" y="256837"/>
                </a:lnTo>
                <a:lnTo>
                  <a:pt x="296968" y="220576"/>
                </a:lnTo>
                <a:lnTo>
                  <a:pt x="336391" y="192175"/>
                </a:lnTo>
                <a:lnTo>
                  <a:pt x="382334" y="173653"/>
                </a:lnTo>
                <a:lnTo>
                  <a:pt x="432676" y="167030"/>
                </a:lnTo>
                <a:lnTo>
                  <a:pt x="480199" y="167030"/>
                </a:lnTo>
                <a:lnTo>
                  <a:pt x="480199" y="247662"/>
                </a:lnTo>
                <a:lnTo>
                  <a:pt x="432676" y="247662"/>
                </a:lnTo>
                <a:lnTo>
                  <a:pt x="409875" y="249159"/>
                </a:lnTo>
                <a:lnTo>
                  <a:pt x="370213" y="261335"/>
                </a:lnTo>
                <a:lnTo>
                  <a:pt x="339389" y="286950"/>
                </a:lnTo>
                <a:lnTo>
                  <a:pt x="321996" y="323574"/>
                </a:lnTo>
                <a:lnTo>
                  <a:pt x="319646" y="344855"/>
                </a:lnTo>
                <a:lnTo>
                  <a:pt x="319646" y="365010"/>
                </a:lnTo>
                <a:lnTo>
                  <a:pt x="324688" y="370776"/>
                </a:lnTo>
                <a:lnTo>
                  <a:pt x="379399" y="370776"/>
                </a:lnTo>
                <a:lnTo>
                  <a:pt x="385165" y="365734"/>
                </a:lnTo>
                <a:lnTo>
                  <a:pt x="385165" y="353491"/>
                </a:lnTo>
                <a:lnTo>
                  <a:pt x="380123" y="348462"/>
                </a:lnTo>
                <a:lnTo>
                  <a:pt x="341248" y="348462"/>
                </a:lnTo>
                <a:lnTo>
                  <a:pt x="341248" y="344131"/>
                </a:lnTo>
                <a:lnTo>
                  <a:pt x="349662" y="308104"/>
                </a:lnTo>
                <a:lnTo>
                  <a:pt x="371303" y="284292"/>
                </a:lnTo>
                <a:lnTo>
                  <a:pt x="400774" y="271144"/>
                </a:lnTo>
                <a:lnTo>
                  <a:pt x="432676" y="267106"/>
                </a:lnTo>
                <a:lnTo>
                  <a:pt x="496023" y="267106"/>
                </a:lnTo>
                <a:lnTo>
                  <a:pt x="501065" y="262775"/>
                </a:lnTo>
                <a:lnTo>
                  <a:pt x="501065" y="148310"/>
                </a:lnTo>
                <a:lnTo>
                  <a:pt x="496747" y="141833"/>
                </a:lnTo>
                <a:lnTo>
                  <a:pt x="432676" y="141833"/>
                </a:lnTo>
                <a:lnTo>
                  <a:pt x="392787" y="145780"/>
                </a:lnTo>
                <a:lnTo>
                  <a:pt x="353845" y="157218"/>
                </a:lnTo>
                <a:lnTo>
                  <a:pt x="317063" y="175539"/>
                </a:lnTo>
                <a:lnTo>
                  <a:pt x="283654" y="200139"/>
                </a:lnTo>
                <a:lnTo>
                  <a:pt x="255382" y="231316"/>
                </a:lnTo>
                <a:lnTo>
                  <a:pt x="234602" y="265931"/>
                </a:lnTo>
                <a:lnTo>
                  <a:pt x="221787" y="303109"/>
                </a:lnTo>
                <a:lnTo>
                  <a:pt x="217411" y="341972"/>
                </a:lnTo>
                <a:lnTo>
                  <a:pt x="217411" y="346303"/>
                </a:lnTo>
                <a:lnTo>
                  <a:pt x="120942" y="346303"/>
                </a:lnTo>
                <a:lnTo>
                  <a:pt x="115188" y="350608"/>
                </a:lnTo>
                <a:lnTo>
                  <a:pt x="115188" y="465810"/>
                </a:lnTo>
                <a:lnTo>
                  <a:pt x="120230" y="470852"/>
                </a:lnTo>
                <a:lnTo>
                  <a:pt x="217411" y="470852"/>
                </a:lnTo>
                <a:lnTo>
                  <a:pt x="217411" y="641476"/>
                </a:lnTo>
                <a:lnTo>
                  <a:pt x="174893" y="619725"/>
                </a:lnTo>
                <a:lnTo>
                  <a:pt x="136702" y="592186"/>
                </a:lnTo>
                <a:lnTo>
                  <a:pt x="103252" y="559549"/>
                </a:lnTo>
                <a:lnTo>
                  <a:pt x="74956" y="522508"/>
                </a:lnTo>
                <a:lnTo>
                  <a:pt x="52229" y="481753"/>
                </a:lnTo>
                <a:lnTo>
                  <a:pt x="35483" y="437978"/>
                </a:lnTo>
                <a:lnTo>
                  <a:pt x="25132" y="391873"/>
                </a:lnTo>
                <a:lnTo>
                  <a:pt x="21589" y="344131"/>
                </a:lnTo>
                <a:lnTo>
                  <a:pt x="25094" y="296181"/>
                </a:lnTo>
                <a:lnTo>
                  <a:pt x="35278" y="250441"/>
                </a:lnTo>
                <a:lnTo>
                  <a:pt x="51645" y="207407"/>
                </a:lnTo>
                <a:lnTo>
                  <a:pt x="73697" y="167575"/>
                </a:lnTo>
                <a:lnTo>
                  <a:pt x="100939" y="131444"/>
                </a:lnTo>
                <a:lnTo>
                  <a:pt x="132874" y="99508"/>
                </a:lnTo>
                <a:lnTo>
                  <a:pt x="169005" y="72265"/>
                </a:lnTo>
                <a:lnTo>
                  <a:pt x="208836" y="50212"/>
                </a:lnTo>
                <a:lnTo>
                  <a:pt x="251871" y="33844"/>
                </a:lnTo>
                <a:lnTo>
                  <a:pt x="297614" y="23660"/>
                </a:lnTo>
                <a:lnTo>
                  <a:pt x="345566" y="20154"/>
                </a:lnTo>
                <a:lnTo>
                  <a:pt x="393193" y="23692"/>
                </a:lnTo>
                <a:lnTo>
                  <a:pt x="438732" y="33961"/>
                </a:lnTo>
                <a:lnTo>
                  <a:pt x="481668" y="50444"/>
                </a:lnTo>
                <a:lnTo>
                  <a:pt x="521485" y="72627"/>
                </a:lnTo>
                <a:lnTo>
                  <a:pt x="557667" y="99993"/>
                </a:lnTo>
                <a:lnTo>
                  <a:pt x="589698" y="132026"/>
                </a:lnTo>
                <a:lnTo>
                  <a:pt x="617062" y="168209"/>
                </a:lnTo>
                <a:lnTo>
                  <a:pt x="639243" y="208028"/>
                </a:lnTo>
                <a:lnTo>
                  <a:pt x="655726" y="250965"/>
                </a:lnTo>
                <a:lnTo>
                  <a:pt x="665993" y="296505"/>
                </a:lnTo>
                <a:lnTo>
                  <a:pt x="669531" y="344131"/>
                </a:lnTo>
                <a:lnTo>
                  <a:pt x="666009" y="392084"/>
                </a:lnTo>
                <a:lnTo>
                  <a:pt x="655783" y="437826"/>
                </a:lnTo>
                <a:lnTo>
                  <a:pt x="639358" y="480861"/>
                </a:lnTo>
                <a:lnTo>
                  <a:pt x="617241" y="520693"/>
                </a:lnTo>
                <a:lnTo>
                  <a:pt x="589938" y="556824"/>
                </a:lnTo>
                <a:lnTo>
                  <a:pt x="557955" y="588759"/>
                </a:lnTo>
                <a:lnTo>
                  <a:pt x="521799" y="616001"/>
                </a:lnTo>
                <a:lnTo>
                  <a:pt x="481975" y="638053"/>
                </a:lnTo>
                <a:lnTo>
                  <a:pt x="438991" y="654420"/>
                </a:lnTo>
                <a:lnTo>
                  <a:pt x="393353" y="664603"/>
                </a:lnTo>
                <a:lnTo>
                  <a:pt x="345566" y="668108"/>
                </a:lnTo>
                <a:lnTo>
                  <a:pt x="341248" y="668108"/>
                </a:lnTo>
                <a:lnTo>
                  <a:pt x="341248" y="471563"/>
                </a:lnTo>
                <a:lnTo>
                  <a:pt x="496747" y="471563"/>
                </a:lnTo>
                <a:lnTo>
                  <a:pt x="502513" y="467245"/>
                </a:lnTo>
                <a:lnTo>
                  <a:pt x="502513" y="353491"/>
                </a:lnTo>
                <a:lnTo>
                  <a:pt x="497471" y="348462"/>
                </a:lnTo>
                <a:lnTo>
                  <a:pt x="421881" y="348462"/>
                </a:lnTo>
                <a:lnTo>
                  <a:pt x="416115" y="352780"/>
                </a:lnTo>
                <a:lnTo>
                  <a:pt x="416115" y="365010"/>
                </a:lnTo>
                <a:lnTo>
                  <a:pt x="421157" y="370776"/>
                </a:lnTo>
                <a:lnTo>
                  <a:pt x="480910" y="370776"/>
                </a:lnTo>
                <a:lnTo>
                  <a:pt x="480910" y="451408"/>
                </a:lnTo>
                <a:lnTo>
                  <a:pt x="325412" y="451408"/>
                </a:lnTo>
                <a:lnTo>
                  <a:pt x="319646" y="455726"/>
                </a:lnTo>
                <a:lnTo>
                  <a:pt x="319646" y="686117"/>
                </a:lnTo>
                <a:lnTo>
                  <a:pt x="324688" y="690435"/>
                </a:lnTo>
                <a:lnTo>
                  <a:pt x="329730" y="691159"/>
                </a:lnTo>
                <a:lnTo>
                  <a:pt x="345566" y="691159"/>
                </a:lnTo>
                <a:lnTo>
                  <a:pt x="399767" y="686966"/>
                </a:lnTo>
                <a:lnTo>
                  <a:pt x="452101" y="674547"/>
                </a:lnTo>
                <a:lnTo>
                  <a:pt x="501741" y="654145"/>
                </a:lnTo>
                <a:lnTo>
                  <a:pt x="547858" y="626002"/>
                </a:lnTo>
                <a:lnTo>
                  <a:pt x="589622" y="590359"/>
                </a:lnTo>
                <a:lnTo>
                  <a:pt x="625264" y="548600"/>
                </a:lnTo>
                <a:lnTo>
                  <a:pt x="653404" y="502484"/>
                </a:lnTo>
                <a:lnTo>
                  <a:pt x="673802" y="452841"/>
                </a:lnTo>
                <a:lnTo>
                  <a:pt x="685799" y="402267"/>
                </a:lnTo>
                <a:lnTo>
                  <a:pt x="685799" y="291704"/>
                </a:lnTo>
                <a:lnTo>
                  <a:pt x="664586" y="213282"/>
                </a:lnTo>
                <a:lnTo>
                  <a:pt x="644872" y="172917"/>
                </a:lnTo>
                <a:lnTo>
                  <a:pt x="619838" y="135272"/>
                </a:lnTo>
                <a:lnTo>
                  <a:pt x="589622" y="100787"/>
                </a:lnTo>
                <a:lnTo>
                  <a:pt x="547858" y="65150"/>
                </a:lnTo>
                <a:lnTo>
                  <a:pt x="501741" y="37011"/>
                </a:lnTo>
                <a:lnTo>
                  <a:pt x="452101" y="16611"/>
                </a:lnTo>
                <a:lnTo>
                  <a:pt x="399767" y="4193"/>
                </a:lnTo>
                <a:lnTo>
                  <a:pt x="345566" y="0"/>
                </a:lnTo>
                <a:close/>
              </a:path>
            </a:pathLst>
          </a:custGeom>
          <a:solidFill>
            <a:srgbClr val="FFFFFF"/>
          </a:solidFill>
        </p:spPr>
        <p:txBody>
          <a:bodyPr wrap="square" lIns="0" tIns="0" rIns="0" bIns="0" rtlCol="0"/>
          <a:lstStyle/>
          <a:p>
            <a:endParaRPr/>
          </a:p>
        </p:txBody>
      </p:sp>
      <p:grpSp>
        <p:nvGrpSpPr>
          <p:cNvPr id="6" name="object 6"/>
          <p:cNvGrpSpPr/>
          <p:nvPr/>
        </p:nvGrpSpPr>
        <p:grpSpPr>
          <a:xfrm>
            <a:off x="2524036" y="6838746"/>
            <a:ext cx="691515" cy="685800"/>
            <a:chOff x="2524036" y="6838746"/>
            <a:chExt cx="691515" cy="685800"/>
          </a:xfrm>
        </p:grpSpPr>
        <p:sp>
          <p:nvSpPr>
            <p:cNvPr id="7" name="object 7"/>
            <p:cNvSpPr/>
            <p:nvPr/>
          </p:nvSpPr>
          <p:spPr>
            <a:xfrm>
              <a:off x="2524023" y="6838759"/>
              <a:ext cx="691515" cy="685800"/>
            </a:xfrm>
            <a:custGeom>
              <a:avLst/>
              <a:gdLst/>
              <a:ahLst/>
              <a:cxnLst/>
              <a:rect l="l" t="t" r="r" b="b"/>
              <a:pathLst>
                <a:path w="691514" h="685800">
                  <a:moveTo>
                    <a:pt x="558698" y="221005"/>
                  </a:moveTo>
                  <a:lnTo>
                    <a:pt x="551599" y="185572"/>
                  </a:lnTo>
                  <a:lnTo>
                    <a:pt x="537095" y="163995"/>
                  </a:lnTo>
                  <a:lnTo>
                    <a:pt x="537095" y="221005"/>
                  </a:lnTo>
                  <a:lnTo>
                    <a:pt x="537095" y="469379"/>
                  </a:lnTo>
                  <a:lnTo>
                    <a:pt x="531660" y="496277"/>
                  </a:lnTo>
                  <a:lnTo>
                    <a:pt x="516839" y="518248"/>
                  </a:lnTo>
                  <a:lnTo>
                    <a:pt x="494880" y="533069"/>
                  </a:lnTo>
                  <a:lnTo>
                    <a:pt x="467982" y="538492"/>
                  </a:lnTo>
                  <a:lnTo>
                    <a:pt x="219595" y="538492"/>
                  </a:lnTo>
                  <a:lnTo>
                    <a:pt x="192697" y="533069"/>
                  </a:lnTo>
                  <a:lnTo>
                    <a:pt x="170726" y="518248"/>
                  </a:lnTo>
                  <a:lnTo>
                    <a:pt x="155905" y="496277"/>
                  </a:lnTo>
                  <a:lnTo>
                    <a:pt x="150482" y="469379"/>
                  </a:lnTo>
                  <a:lnTo>
                    <a:pt x="150482" y="221005"/>
                  </a:lnTo>
                  <a:lnTo>
                    <a:pt x="155905" y="194106"/>
                  </a:lnTo>
                  <a:lnTo>
                    <a:pt x="170726" y="172148"/>
                  </a:lnTo>
                  <a:lnTo>
                    <a:pt x="192697" y="157327"/>
                  </a:lnTo>
                  <a:lnTo>
                    <a:pt x="219595" y="151892"/>
                  </a:lnTo>
                  <a:lnTo>
                    <a:pt x="467982" y="151892"/>
                  </a:lnTo>
                  <a:lnTo>
                    <a:pt x="494880" y="157327"/>
                  </a:lnTo>
                  <a:lnTo>
                    <a:pt x="516839" y="172148"/>
                  </a:lnTo>
                  <a:lnTo>
                    <a:pt x="531660" y="194106"/>
                  </a:lnTo>
                  <a:lnTo>
                    <a:pt x="537095" y="221005"/>
                  </a:lnTo>
                  <a:lnTo>
                    <a:pt x="537095" y="163995"/>
                  </a:lnTo>
                  <a:lnTo>
                    <a:pt x="532231" y="156756"/>
                  </a:lnTo>
                  <a:lnTo>
                    <a:pt x="525005" y="151892"/>
                  </a:lnTo>
                  <a:lnTo>
                    <a:pt x="503415" y="137388"/>
                  </a:lnTo>
                  <a:lnTo>
                    <a:pt x="467982" y="130289"/>
                  </a:lnTo>
                  <a:lnTo>
                    <a:pt x="219595" y="130289"/>
                  </a:lnTo>
                  <a:lnTo>
                    <a:pt x="184150" y="137388"/>
                  </a:lnTo>
                  <a:lnTo>
                    <a:pt x="155333" y="156756"/>
                  </a:lnTo>
                  <a:lnTo>
                    <a:pt x="135966" y="185572"/>
                  </a:lnTo>
                  <a:lnTo>
                    <a:pt x="128879" y="221005"/>
                  </a:lnTo>
                  <a:lnTo>
                    <a:pt x="128879" y="469379"/>
                  </a:lnTo>
                  <a:lnTo>
                    <a:pt x="135966" y="504825"/>
                  </a:lnTo>
                  <a:lnTo>
                    <a:pt x="155333" y="533641"/>
                  </a:lnTo>
                  <a:lnTo>
                    <a:pt x="184150" y="553008"/>
                  </a:lnTo>
                  <a:lnTo>
                    <a:pt x="219595" y="560095"/>
                  </a:lnTo>
                  <a:lnTo>
                    <a:pt x="467982" y="560095"/>
                  </a:lnTo>
                  <a:lnTo>
                    <a:pt x="503415" y="553008"/>
                  </a:lnTo>
                  <a:lnTo>
                    <a:pt x="525005" y="538492"/>
                  </a:lnTo>
                  <a:lnTo>
                    <a:pt x="532231" y="533641"/>
                  </a:lnTo>
                  <a:lnTo>
                    <a:pt x="551599" y="504825"/>
                  </a:lnTo>
                  <a:lnTo>
                    <a:pt x="558698" y="469379"/>
                  </a:lnTo>
                  <a:lnTo>
                    <a:pt x="558698" y="221005"/>
                  </a:lnTo>
                  <a:close/>
                </a:path>
                <a:path w="691514" h="685800">
                  <a:moveTo>
                    <a:pt x="691159" y="345567"/>
                  </a:moveTo>
                  <a:lnTo>
                    <a:pt x="686892" y="291007"/>
                  </a:lnTo>
                  <a:lnTo>
                    <a:pt x="674293" y="238455"/>
                  </a:lnTo>
                  <a:lnTo>
                    <a:pt x="668832" y="225272"/>
                  </a:lnTo>
                  <a:lnTo>
                    <a:pt x="668832" y="345567"/>
                  </a:lnTo>
                  <a:lnTo>
                    <a:pt x="665314" y="393331"/>
                  </a:lnTo>
                  <a:lnTo>
                    <a:pt x="655091" y="438924"/>
                  </a:lnTo>
                  <a:lnTo>
                    <a:pt x="638657" y="481838"/>
                  </a:lnTo>
                  <a:lnTo>
                    <a:pt x="616508" y="521576"/>
                  </a:lnTo>
                  <a:lnTo>
                    <a:pt x="589178" y="557631"/>
                  </a:lnTo>
                  <a:lnTo>
                    <a:pt x="557149" y="589521"/>
                  </a:lnTo>
                  <a:lnTo>
                    <a:pt x="520915" y="616724"/>
                  </a:lnTo>
                  <a:lnTo>
                    <a:pt x="480999" y="638759"/>
                  </a:lnTo>
                  <a:lnTo>
                    <a:pt x="437908" y="655116"/>
                  </a:lnTo>
                  <a:lnTo>
                    <a:pt x="392112" y="665302"/>
                  </a:lnTo>
                  <a:lnTo>
                    <a:pt x="344144" y="668807"/>
                  </a:lnTo>
                  <a:lnTo>
                    <a:pt x="296379" y="665302"/>
                  </a:lnTo>
                  <a:lnTo>
                    <a:pt x="250786" y="655116"/>
                  </a:lnTo>
                  <a:lnTo>
                    <a:pt x="207860" y="638759"/>
                  </a:lnTo>
                  <a:lnTo>
                    <a:pt x="168122" y="616724"/>
                  </a:lnTo>
                  <a:lnTo>
                    <a:pt x="132054" y="589521"/>
                  </a:lnTo>
                  <a:lnTo>
                    <a:pt x="100177" y="557631"/>
                  </a:lnTo>
                  <a:lnTo>
                    <a:pt x="72961" y="521576"/>
                  </a:lnTo>
                  <a:lnTo>
                    <a:pt x="50927" y="481838"/>
                  </a:lnTo>
                  <a:lnTo>
                    <a:pt x="34569" y="438924"/>
                  </a:lnTo>
                  <a:lnTo>
                    <a:pt x="24384" y="393331"/>
                  </a:lnTo>
                  <a:lnTo>
                    <a:pt x="20878" y="345567"/>
                  </a:lnTo>
                  <a:lnTo>
                    <a:pt x="24384" y="297434"/>
                  </a:lnTo>
                  <a:lnTo>
                    <a:pt x="34569" y="251548"/>
                  </a:lnTo>
                  <a:lnTo>
                    <a:pt x="50927" y="208394"/>
                  </a:lnTo>
                  <a:lnTo>
                    <a:pt x="72961" y="168465"/>
                  </a:lnTo>
                  <a:lnTo>
                    <a:pt x="100177" y="132270"/>
                  </a:lnTo>
                  <a:lnTo>
                    <a:pt x="132054" y="100291"/>
                  </a:lnTo>
                  <a:lnTo>
                    <a:pt x="168122" y="73012"/>
                  </a:lnTo>
                  <a:lnTo>
                    <a:pt x="207860" y="50939"/>
                  </a:lnTo>
                  <a:lnTo>
                    <a:pt x="250786" y="34569"/>
                  </a:lnTo>
                  <a:lnTo>
                    <a:pt x="296379" y="24384"/>
                  </a:lnTo>
                  <a:lnTo>
                    <a:pt x="344144" y="20878"/>
                  </a:lnTo>
                  <a:lnTo>
                    <a:pt x="392112" y="24384"/>
                  </a:lnTo>
                  <a:lnTo>
                    <a:pt x="437908" y="34569"/>
                  </a:lnTo>
                  <a:lnTo>
                    <a:pt x="480999" y="50939"/>
                  </a:lnTo>
                  <a:lnTo>
                    <a:pt x="520915" y="73012"/>
                  </a:lnTo>
                  <a:lnTo>
                    <a:pt x="557149" y="100291"/>
                  </a:lnTo>
                  <a:lnTo>
                    <a:pt x="589178" y="132270"/>
                  </a:lnTo>
                  <a:lnTo>
                    <a:pt x="616508" y="168465"/>
                  </a:lnTo>
                  <a:lnTo>
                    <a:pt x="638657" y="208394"/>
                  </a:lnTo>
                  <a:lnTo>
                    <a:pt x="655091" y="251548"/>
                  </a:lnTo>
                  <a:lnTo>
                    <a:pt x="665314" y="297434"/>
                  </a:lnTo>
                  <a:lnTo>
                    <a:pt x="668832" y="345567"/>
                  </a:lnTo>
                  <a:lnTo>
                    <a:pt x="668832" y="225272"/>
                  </a:lnTo>
                  <a:lnTo>
                    <a:pt x="653681" y="188696"/>
                  </a:lnTo>
                  <a:lnTo>
                    <a:pt x="625360" y="142544"/>
                  </a:lnTo>
                  <a:lnTo>
                    <a:pt x="589635" y="100787"/>
                  </a:lnTo>
                  <a:lnTo>
                    <a:pt x="548220" y="65138"/>
                  </a:lnTo>
                  <a:lnTo>
                    <a:pt x="502246" y="36995"/>
                  </a:lnTo>
                  <a:lnTo>
                    <a:pt x="462902" y="20878"/>
                  </a:lnTo>
                  <a:lnTo>
                    <a:pt x="452488" y="16598"/>
                  </a:lnTo>
                  <a:lnTo>
                    <a:pt x="399757" y="4191"/>
                  </a:lnTo>
                  <a:lnTo>
                    <a:pt x="344855" y="0"/>
                  </a:lnTo>
                  <a:lnTo>
                    <a:pt x="290664" y="4191"/>
                  </a:lnTo>
                  <a:lnTo>
                    <a:pt x="238366" y="16598"/>
                  </a:lnTo>
                  <a:lnTo>
                    <a:pt x="188836" y="36995"/>
                  </a:lnTo>
                  <a:lnTo>
                    <a:pt x="142925" y="65138"/>
                  </a:lnTo>
                  <a:lnTo>
                    <a:pt x="101511" y="100787"/>
                  </a:lnTo>
                  <a:lnTo>
                    <a:pt x="65798" y="142544"/>
                  </a:lnTo>
                  <a:lnTo>
                    <a:pt x="37477" y="188696"/>
                  </a:lnTo>
                  <a:lnTo>
                    <a:pt x="16865" y="238455"/>
                  </a:lnTo>
                  <a:lnTo>
                    <a:pt x="4267" y="291007"/>
                  </a:lnTo>
                  <a:lnTo>
                    <a:pt x="0" y="345567"/>
                  </a:lnTo>
                  <a:lnTo>
                    <a:pt x="4267" y="399757"/>
                  </a:lnTo>
                  <a:lnTo>
                    <a:pt x="16865" y="452043"/>
                  </a:lnTo>
                  <a:lnTo>
                    <a:pt x="37477" y="501573"/>
                  </a:lnTo>
                  <a:lnTo>
                    <a:pt x="65798" y="547484"/>
                  </a:lnTo>
                  <a:lnTo>
                    <a:pt x="101511" y="588899"/>
                  </a:lnTo>
                  <a:lnTo>
                    <a:pt x="142925" y="624878"/>
                  </a:lnTo>
                  <a:lnTo>
                    <a:pt x="188836" y="653237"/>
                  </a:lnTo>
                  <a:lnTo>
                    <a:pt x="238366" y="673747"/>
                  </a:lnTo>
                  <a:lnTo>
                    <a:pt x="288937" y="685800"/>
                  </a:lnTo>
                  <a:lnTo>
                    <a:pt x="399402" y="685800"/>
                  </a:lnTo>
                  <a:lnTo>
                    <a:pt x="464947" y="668807"/>
                  </a:lnTo>
                  <a:lnTo>
                    <a:pt x="518033" y="644652"/>
                  </a:lnTo>
                  <a:lnTo>
                    <a:pt x="555459" y="619404"/>
                  </a:lnTo>
                  <a:lnTo>
                    <a:pt x="589635" y="588899"/>
                  </a:lnTo>
                  <a:lnTo>
                    <a:pt x="625360" y="547484"/>
                  </a:lnTo>
                  <a:lnTo>
                    <a:pt x="653681" y="501573"/>
                  </a:lnTo>
                  <a:lnTo>
                    <a:pt x="674293" y="452043"/>
                  </a:lnTo>
                  <a:lnTo>
                    <a:pt x="686892" y="399757"/>
                  </a:lnTo>
                  <a:lnTo>
                    <a:pt x="691159" y="345567"/>
                  </a:lnTo>
                  <a:close/>
                </a:path>
              </a:pathLst>
            </a:custGeom>
            <a:solidFill>
              <a:srgbClr val="FFFFFF"/>
            </a:solidFill>
          </p:spPr>
          <p:txBody>
            <a:bodyPr wrap="square" lIns="0" tIns="0" rIns="0" bIns="0" rtlCol="0"/>
            <a:lstStyle/>
            <a:p>
              <a:endParaRPr/>
            </a:p>
          </p:txBody>
        </p:sp>
        <p:pic>
          <p:nvPicPr>
            <p:cNvPr id="8" name="object 8"/>
            <p:cNvPicPr/>
            <p:nvPr/>
          </p:nvPicPr>
          <p:blipFill>
            <a:blip r:embed="rId4" cstate="print"/>
            <a:stretch>
              <a:fillRect/>
            </a:stretch>
          </p:blipFill>
          <p:spPr>
            <a:xfrm>
              <a:off x="2757297" y="7025208"/>
              <a:ext cx="257022" cy="272135"/>
            </a:xfrm>
            <a:prstGeom prst="rect">
              <a:avLst/>
            </a:prstGeom>
          </p:spPr>
        </p:pic>
      </p:grpSp>
      <p:grpSp>
        <p:nvGrpSpPr>
          <p:cNvPr id="9" name="object 9"/>
          <p:cNvGrpSpPr/>
          <p:nvPr/>
        </p:nvGrpSpPr>
        <p:grpSpPr>
          <a:xfrm>
            <a:off x="3421875" y="6838746"/>
            <a:ext cx="691515" cy="685800"/>
            <a:chOff x="3421875" y="6838746"/>
            <a:chExt cx="691515" cy="685800"/>
          </a:xfrm>
        </p:grpSpPr>
        <p:sp>
          <p:nvSpPr>
            <p:cNvPr id="10" name="object 10"/>
            <p:cNvSpPr/>
            <p:nvPr/>
          </p:nvSpPr>
          <p:spPr>
            <a:xfrm>
              <a:off x="3421875" y="6838746"/>
              <a:ext cx="691515" cy="685800"/>
            </a:xfrm>
            <a:custGeom>
              <a:avLst/>
              <a:gdLst/>
              <a:ahLst/>
              <a:cxnLst/>
              <a:rect l="l" t="t" r="r" b="b"/>
              <a:pathLst>
                <a:path w="691514" h="685800">
                  <a:moveTo>
                    <a:pt x="344855" y="0"/>
                  </a:moveTo>
                  <a:lnTo>
                    <a:pt x="290655" y="4192"/>
                  </a:lnTo>
                  <a:lnTo>
                    <a:pt x="238357" y="16607"/>
                  </a:lnTo>
                  <a:lnTo>
                    <a:pt x="188825" y="37005"/>
                  </a:lnTo>
                  <a:lnTo>
                    <a:pt x="142922" y="65145"/>
                  </a:lnTo>
                  <a:lnTo>
                    <a:pt x="101511" y="100787"/>
                  </a:lnTo>
                  <a:lnTo>
                    <a:pt x="65794" y="142552"/>
                  </a:lnTo>
                  <a:lnTo>
                    <a:pt x="37474" y="188708"/>
                  </a:lnTo>
                  <a:lnTo>
                    <a:pt x="16862" y="238461"/>
                  </a:lnTo>
                  <a:lnTo>
                    <a:pt x="4267" y="291012"/>
                  </a:lnTo>
                  <a:lnTo>
                    <a:pt x="0" y="345566"/>
                  </a:lnTo>
                  <a:lnTo>
                    <a:pt x="4267" y="399761"/>
                  </a:lnTo>
                  <a:lnTo>
                    <a:pt x="16862" y="452055"/>
                  </a:lnTo>
                  <a:lnTo>
                    <a:pt x="37474" y="501585"/>
                  </a:lnTo>
                  <a:lnTo>
                    <a:pt x="65794" y="547488"/>
                  </a:lnTo>
                  <a:lnTo>
                    <a:pt x="101511" y="588898"/>
                  </a:lnTo>
                  <a:lnTo>
                    <a:pt x="142922" y="624888"/>
                  </a:lnTo>
                  <a:lnTo>
                    <a:pt x="188825" y="653242"/>
                  </a:lnTo>
                  <a:lnTo>
                    <a:pt x="238357" y="673752"/>
                  </a:lnTo>
                  <a:lnTo>
                    <a:pt x="288929" y="685799"/>
                  </a:lnTo>
                  <a:lnTo>
                    <a:pt x="399393" y="685799"/>
                  </a:lnTo>
                  <a:lnTo>
                    <a:pt x="435196" y="678810"/>
                  </a:lnTo>
                  <a:lnTo>
                    <a:pt x="464940" y="668807"/>
                  </a:lnTo>
                  <a:lnTo>
                    <a:pt x="344855" y="668807"/>
                  </a:lnTo>
                  <a:lnTo>
                    <a:pt x="297082" y="665302"/>
                  </a:lnTo>
                  <a:lnTo>
                    <a:pt x="251487" y="655122"/>
                  </a:lnTo>
                  <a:lnTo>
                    <a:pt x="208568" y="638767"/>
                  </a:lnTo>
                  <a:lnTo>
                    <a:pt x="168827" y="616735"/>
                  </a:lnTo>
                  <a:lnTo>
                    <a:pt x="132763" y="589527"/>
                  </a:lnTo>
                  <a:lnTo>
                    <a:pt x="100876" y="557642"/>
                  </a:lnTo>
                  <a:lnTo>
                    <a:pt x="73666" y="521581"/>
                  </a:lnTo>
                  <a:lnTo>
                    <a:pt x="51632" y="481843"/>
                  </a:lnTo>
                  <a:lnTo>
                    <a:pt x="35275" y="438928"/>
                  </a:lnTo>
                  <a:lnTo>
                    <a:pt x="25094" y="393336"/>
                  </a:lnTo>
                  <a:lnTo>
                    <a:pt x="21589" y="345566"/>
                  </a:lnTo>
                  <a:lnTo>
                    <a:pt x="25094" y="297437"/>
                  </a:lnTo>
                  <a:lnTo>
                    <a:pt x="35275" y="251550"/>
                  </a:lnTo>
                  <a:lnTo>
                    <a:pt x="51632" y="208399"/>
                  </a:lnTo>
                  <a:lnTo>
                    <a:pt x="73666" y="168477"/>
                  </a:lnTo>
                  <a:lnTo>
                    <a:pt x="100876" y="132278"/>
                  </a:lnTo>
                  <a:lnTo>
                    <a:pt x="132763" y="100294"/>
                  </a:lnTo>
                  <a:lnTo>
                    <a:pt x="168827" y="73020"/>
                  </a:lnTo>
                  <a:lnTo>
                    <a:pt x="208568" y="50948"/>
                  </a:lnTo>
                  <a:lnTo>
                    <a:pt x="251487" y="34571"/>
                  </a:lnTo>
                  <a:lnTo>
                    <a:pt x="297082" y="24384"/>
                  </a:lnTo>
                  <a:lnTo>
                    <a:pt x="344855" y="20878"/>
                  </a:lnTo>
                  <a:lnTo>
                    <a:pt x="462896" y="20878"/>
                  </a:lnTo>
                  <a:lnTo>
                    <a:pt x="452479" y="16607"/>
                  </a:lnTo>
                  <a:lnTo>
                    <a:pt x="399756" y="4192"/>
                  </a:lnTo>
                  <a:lnTo>
                    <a:pt x="344855" y="0"/>
                  </a:lnTo>
                  <a:close/>
                </a:path>
                <a:path w="691514" h="685800">
                  <a:moveTo>
                    <a:pt x="462896" y="20878"/>
                  </a:moveTo>
                  <a:lnTo>
                    <a:pt x="344855" y="20878"/>
                  </a:lnTo>
                  <a:lnTo>
                    <a:pt x="392985" y="24384"/>
                  </a:lnTo>
                  <a:lnTo>
                    <a:pt x="438873" y="34571"/>
                  </a:lnTo>
                  <a:lnTo>
                    <a:pt x="482025" y="50948"/>
                  </a:lnTo>
                  <a:lnTo>
                    <a:pt x="521949" y="73020"/>
                  </a:lnTo>
                  <a:lnTo>
                    <a:pt x="558149" y="100294"/>
                  </a:lnTo>
                  <a:lnTo>
                    <a:pt x="590135" y="132278"/>
                  </a:lnTo>
                  <a:lnTo>
                    <a:pt x="617411" y="168477"/>
                  </a:lnTo>
                  <a:lnTo>
                    <a:pt x="639484" y="208399"/>
                  </a:lnTo>
                  <a:lnTo>
                    <a:pt x="655862" y="251550"/>
                  </a:lnTo>
                  <a:lnTo>
                    <a:pt x="666050" y="297437"/>
                  </a:lnTo>
                  <a:lnTo>
                    <a:pt x="669556" y="345566"/>
                  </a:lnTo>
                  <a:lnTo>
                    <a:pt x="666018" y="393336"/>
                  </a:lnTo>
                  <a:lnTo>
                    <a:pt x="655746" y="438928"/>
                  </a:lnTo>
                  <a:lnTo>
                    <a:pt x="639251" y="481843"/>
                  </a:lnTo>
                  <a:lnTo>
                    <a:pt x="617048" y="521581"/>
                  </a:lnTo>
                  <a:lnTo>
                    <a:pt x="589649" y="557642"/>
                  </a:lnTo>
                  <a:lnTo>
                    <a:pt x="557567" y="589527"/>
                  </a:lnTo>
                  <a:lnTo>
                    <a:pt x="521315" y="616735"/>
                  </a:lnTo>
                  <a:lnTo>
                    <a:pt x="481404" y="638767"/>
                  </a:lnTo>
                  <a:lnTo>
                    <a:pt x="438349" y="655122"/>
                  </a:lnTo>
                  <a:lnTo>
                    <a:pt x="392662" y="665302"/>
                  </a:lnTo>
                  <a:lnTo>
                    <a:pt x="344855" y="668807"/>
                  </a:lnTo>
                  <a:lnTo>
                    <a:pt x="464940" y="668807"/>
                  </a:lnTo>
                  <a:lnTo>
                    <a:pt x="518015" y="644652"/>
                  </a:lnTo>
                  <a:lnTo>
                    <a:pt x="555454" y="619415"/>
                  </a:lnTo>
                  <a:lnTo>
                    <a:pt x="589635" y="588898"/>
                  </a:lnTo>
                  <a:lnTo>
                    <a:pt x="625353" y="547488"/>
                  </a:lnTo>
                  <a:lnTo>
                    <a:pt x="653676" y="501585"/>
                  </a:lnTo>
                  <a:lnTo>
                    <a:pt x="674292" y="452055"/>
                  </a:lnTo>
                  <a:lnTo>
                    <a:pt x="686890" y="399761"/>
                  </a:lnTo>
                  <a:lnTo>
                    <a:pt x="691159" y="345566"/>
                  </a:lnTo>
                  <a:lnTo>
                    <a:pt x="686890" y="291012"/>
                  </a:lnTo>
                  <a:lnTo>
                    <a:pt x="674292" y="238461"/>
                  </a:lnTo>
                  <a:lnTo>
                    <a:pt x="653676" y="188708"/>
                  </a:lnTo>
                  <a:lnTo>
                    <a:pt x="625353" y="142552"/>
                  </a:lnTo>
                  <a:lnTo>
                    <a:pt x="589635" y="100787"/>
                  </a:lnTo>
                  <a:lnTo>
                    <a:pt x="548213" y="65145"/>
                  </a:lnTo>
                  <a:lnTo>
                    <a:pt x="502229" y="37005"/>
                  </a:lnTo>
                  <a:lnTo>
                    <a:pt x="462896" y="20878"/>
                  </a:lnTo>
                  <a:close/>
                </a:path>
              </a:pathLst>
            </a:custGeom>
            <a:solidFill>
              <a:srgbClr val="FFFFFF"/>
            </a:solidFill>
          </p:spPr>
          <p:txBody>
            <a:bodyPr wrap="square" lIns="0" tIns="0" rIns="0" bIns="0" rtlCol="0"/>
            <a:lstStyle/>
            <a:p>
              <a:endParaRPr/>
            </a:p>
          </p:txBody>
        </p:sp>
        <p:pic>
          <p:nvPicPr>
            <p:cNvPr id="11" name="object 11"/>
            <p:cNvPicPr/>
            <p:nvPr/>
          </p:nvPicPr>
          <p:blipFill>
            <a:blip r:embed="rId5" cstate="print"/>
            <a:stretch>
              <a:fillRect/>
            </a:stretch>
          </p:blipFill>
          <p:spPr>
            <a:xfrm>
              <a:off x="3580981" y="7115911"/>
              <a:ext cx="95034" cy="241185"/>
            </a:xfrm>
            <a:prstGeom prst="rect">
              <a:avLst/>
            </a:prstGeom>
          </p:spPr>
        </p:pic>
        <p:pic>
          <p:nvPicPr>
            <p:cNvPr id="12" name="object 12"/>
            <p:cNvPicPr/>
            <p:nvPr/>
          </p:nvPicPr>
          <p:blipFill>
            <a:blip r:embed="rId6" cstate="print"/>
            <a:stretch>
              <a:fillRect/>
            </a:stretch>
          </p:blipFill>
          <p:spPr>
            <a:xfrm>
              <a:off x="3566579" y="6984885"/>
              <a:ext cx="109435" cy="109435"/>
            </a:xfrm>
            <a:prstGeom prst="rect">
              <a:avLst/>
            </a:prstGeom>
          </p:spPr>
        </p:pic>
        <p:sp>
          <p:nvSpPr>
            <p:cNvPr id="13" name="object 13"/>
            <p:cNvSpPr/>
            <p:nvPr/>
          </p:nvSpPr>
          <p:spPr>
            <a:xfrm>
              <a:off x="3725697" y="7115911"/>
              <a:ext cx="255904" cy="241300"/>
            </a:xfrm>
            <a:custGeom>
              <a:avLst/>
              <a:gdLst/>
              <a:ahLst/>
              <a:cxnLst/>
              <a:rect l="l" t="t" r="r" b="b"/>
              <a:pathLst>
                <a:path w="255904" h="241300">
                  <a:moveTo>
                    <a:pt x="141820" y="0"/>
                  </a:moveTo>
                  <a:lnTo>
                    <a:pt x="125884" y="956"/>
                  </a:lnTo>
                  <a:lnTo>
                    <a:pt x="110416" y="3870"/>
                  </a:lnTo>
                  <a:lnTo>
                    <a:pt x="95354" y="8808"/>
                  </a:lnTo>
                  <a:lnTo>
                    <a:pt x="80632" y="15836"/>
                  </a:lnTo>
                  <a:lnTo>
                    <a:pt x="80632" y="5041"/>
                  </a:lnTo>
                  <a:lnTo>
                    <a:pt x="76314" y="0"/>
                  </a:lnTo>
                  <a:lnTo>
                    <a:pt x="11518" y="0"/>
                  </a:lnTo>
                  <a:lnTo>
                    <a:pt x="5753" y="0"/>
                  </a:lnTo>
                  <a:lnTo>
                    <a:pt x="0" y="4318"/>
                  </a:lnTo>
                  <a:lnTo>
                    <a:pt x="0" y="235419"/>
                  </a:lnTo>
                  <a:lnTo>
                    <a:pt x="5041" y="241185"/>
                  </a:lnTo>
                  <a:lnTo>
                    <a:pt x="89992" y="241185"/>
                  </a:lnTo>
                  <a:lnTo>
                    <a:pt x="95745" y="236143"/>
                  </a:lnTo>
                  <a:lnTo>
                    <a:pt x="95745" y="151193"/>
                  </a:lnTo>
                  <a:lnTo>
                    <a:pt x="97084" y="131483"/>
                  </a:lnTo>
                  <a:lnTo>
                    <a:pt x="102138" y="113393"/>
                  </a:lnTo>
                  <a:lnTo>
                    <a:pt x="112456" y="100163"/>
                  </a:lnTo>
                  <a:lnTo>
                    <a:pt x="129590" y="95034"/>
                  </a:lnTo>
                  <a:lnTo>
                    <a:pt x="142220" y="97925"/>
                  </a:lnTo>
                  <a:lnTo>
                    <a:pt x="151277" y="105743"/>
                  </a:lnTo>
                  <a:lnTo>
                    <a:pt x="157231" y="117204"/>
                  </a:lnTo>
                  <a:lnTo>
                    <a:pt x="160553" y="131025"/>
                  </a:lnTo>
                  <a:lnTo>
                    <a:pt x="161264" y="136791"/>
                  </a:lnTo>
                  <a:lnTo>
                    <a:pt x="165582" y="140385"/>
                  </a:lnTo>
                  <a:lnTo>
                    <a:pt x="177101" y="140385"/>
                  </a:lnTo>
                  <a:lnTo>
                    <a:pt x="182143" y="134632"/>
                  </a:lnTo>
                  <a:lnTo>
                    <a:pt x="180708" y="128866"/>
                  </a:lnTo>
                  <a:lnTo>
                    <a:pt x="174520" y="105021"/>
                  </a:lnTo>
                  <a:lnTo>
                    <a:pt x="163607" y="87652"/>
                  </a:lnTo>
                  <a:lnTo>
                    <a:pt x="148104" y="77031"/>
                  </a:lnTo>
                  <a:lnTo>
                    <a:pt x="128143" y="73431"/>
                  </a:lnTo>
                  <a:lnTo>
                    <a:pt x="104715" y="78696"/>
                  </a:lnTo>
                  <a:lnTo>
                    <a:pt x="87561" y="93953"/>
                  </a:lnTo>
                  <a:lnTo>
                    <a:pt x="77020" y="118388"/>
                  </a:lnTo>
                  <a:lnTo>
                    <a:pt x="73431" y="151193"/>
                  </a:lnTo>
                  <a:lnTo>
                    <a:pt x="73431" y="218147"/>
                  </a:lnTo>
                  <a:lnTo>
                    <a:pt x="21590" y="218147"/>
                  </a:lnTo>
                  <a:lnTo>
                    <a:pt x="21590" y="22313"/>
                  </a:lnTo>
                  <a:lnTo>
                    <a:pt x="58318" y="22313"/>
                  </a:lnTo>
                  <a:lnTo>
                    <a:pt x="58318" y="39598"/>
                  </a:lnTo>
                  <a:lnTo>
                    <a:pt x="59029" y="43205"/>
                  </a:lnTo>
                  <a:lnTo>
                    <a:pt x="61912" y="45364"/>
                  </a:lnTo>
                  <a:lnTo>
                    <a:pt x="66230" y="46799"/>
                  </a:lnTo>
                  <a:lnTo>
                    <a:pt x="70548" y="46799"/>
                  </a:lnTo>
                  <a:lnTo>
                    <a:pt x="74866" y="45364"/>
                  </a:lnTo>
                  <a:lnTo>
                    <a:pt x="89671" y="35381"/>
                  </a:lnTo>
                  <a:lnTo>
                    <a:pt x="105825" y="28167"/>
                  </a:lnTo>
                  <a:lnTo>
                    <a:pt x="123061" y="23788"/>
                  </a:lnTo>
                  <a:lnTo>
                    <a:pt x="141109" y="22313"/>
                  </a:lnTo>
                  <a:lnTo>
                    <a:pt x="181819" y="31448"/>
                  </a:lnTo>
                  <a:lnTo>
                    <a:pt x="210312" y="55432"/>
                  </a:lnTo>
                  <a:lnTo>
                    <a:pt x="227059" y="89136"/>
                  </a:lnTo>
                  <a:lnTo>
                    <a:pt x="232537" y="127431"/>
                  </a:lnTo>
                  <a:lnTo>
                    <a:pt x="232537" y="218147"/>
                  </a:lnTo>
                  <a:lnTo>
                    <a:pt x="180708" y="218147"/>
                  </a:lnTo>
                  <a:lnTo>
                    <a:pt x="180708" y="176390"/>
                  </a:lnTo>
                  <a:lnTo>
                    <a:pt x="176377" y="172059"/>
                  </a:lnTo>
                  <a:lnTo>
                    <a:pt x="164858" y="172059"/>
                  </a:lnTo>
                  <a:lnTo>
                    <a:pt x="160553" y="176390"/>
                  </a:lnTo>
                  <a:lnTo>
                    <a:pt x="160553" y="234708"/>
                  </a:lnTo>
                  <a:lnTo>
                    <a:pt x="164858" y="239737"/>
                  </a:lnTo>
                  <a:lnTo>
                    <a:pt x="250532" y="239737"/>
                  </a:lnTo>
                  <a:lnTo>
                    <a:pt x="255574" y="235419"/>
                  </a:lnTo>
                  <a:lnTo>
                    <a:pt x="255574" y="125996"/>
                  </a:lnTo>
                  <a:lnTo>
                    <a:pt x="247318" y="74720"/>
                  </a:lnTo>
                  <a:lnTo>
                    <a:pt x="224077" y="34918"/>
                  </a:lnTo>
                  <a:lnTo>
                    <a:pt x="188146" y="9157"/>
                  </a:lnTo>
                  <a:lnTo>
                    <a:pt x="141820" y="0"/>
                  </a:lnTo>
                  <a:close/>
                </a:path>
              </a:pathLst>
            </a:custGeom>
            <a:solidFill>
              <a:srgbClr val="FFFFFF"/>
            </a:solidFill>
          </p:spPr>
          <p:txBody>
            <a:bodyPr wrap="square" lIns="0" tIns="0" rIns="0" bIns="0" rtlCol="0"/>
            <a:lstStyle/>
            <a:p>
              <a:endParaRPr/>
            </a:p>
          </p:txBody>
        </p:sp>
      </p:gr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303CD-3A4C-0D87-ADED-83543B00BDF0}"/>
              </a:ext>
            </a:extLst>
          </p:cNvPr>
          <p:cNvSpPr>
            <a:spLocks noGrp="1"/>
          </p:cNvSpPr>
          <p:nvPr>
            <p:ph type="title"/>
          </p:nvPr>
        </p:nvSpPr>
        <p:spPr>
          <a:xfrm>
            <a:off x="3968750" y="654050"/>
            <a:ext cx="10363200" cy="7502054"/>
          </a:xfrm>
        </p:spPr>
        <p:txBody>
          <a:bodyPr/>
          <a:lstStyle/>
          <a:p>
            <a:pPr algn="ctr"/>
            <a:r>
              <a:rPr lang="en-US" dirty="0"/>
              <a:t>Topic of this Course</a:t>
            </a:r>
            <a:br>
              <a:rPr lang="en-US" dirty="0"/>
            </a:br>
            <a:br>
              <a:rPr lang="en-US" dirty="0"/>
            </a:br>
            <a:r>
              <a:rPr lang="en-US" dirty="0"/>
              <a:t>1-http/</a:t>
            </a:r>
            <a:r>
              <a:rPr lang="en-US" dirty="0" err="1"/>
              <a:t>https,Nginx</a:t>
            </a:r>
            <a:br>
              <a:rPr lang="en-US" dirty="0"/>
            </a:br>
            <a:br>
              <a:rPr lang="en-US" dirty="0"/>
            </a:br>
            <a:r>
              <a:rPr lang="en-US" dirty="0"/>
              <a:t>2-Docker</a:t>
            </a:r>
            <a:br>
              <a:rPr lang="en-US" dirty="0"/>
            </a:br>
            <a:br>
              <a:rPr lang="en-US" dirty="0"/>
            </a:br>
            <a:r>
              <a:rPr lang="en-US" dirty="0"/>
              <a:t>3-Git/Gitlab CI</a:t>
            </a:r>
            <a:br>
              <a:rPr lang="en-US" dirty="0"/>
            </a:br>
            <a:br>
              <a:rPr lang="en-US" dirty="0"/>
            </a:br>
            <a:r>
              <a:rPr lang="en-US" dirty="0"/>
              <a:t>4-Bash scripting</a:t>
            </a:r>
            <a:br>
              <a:rPr lang="en-US" dirty="0"/>
            </a:br>
            <a:br>
              <a:rPr lang="en-US" dirty="0"/>
            </a:br>
            <a:r>
              <a:rPr lang="en-US" dirty="0"/>
              <a:t>5-Ansible</a:t>
            </a:r>
            <a:br>
              <a:rPr lang="en-US" dirty="0"/>
            </a:br>
            <a:br>
              <a:rPr lang="en-US" dirty="0"/>
            </a:br>
            <a:r>
              <a:rPr lang="en-US" dirty="0"/>
              <a:t>5-Prometheus/Grafana</a:t>
            </a:r>
          </a:p>
        </p:txBody>
      </p:sp>
    </p:spTree>
    <p:extLst>
      <p:ext uri="{BB962C8B-B14F-4D97-AF65-F5344CB8AC3E}">
        <p14:creationId xmlns:p14="http://schemas.microsoft.com/office/powerpoint/2010/main" val="3826669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076022"/>
          </a:xfrm>
          <a:prstGeom prst="rect">
            <a:avLst/>
          </a:prstGeom>
        </p:spPr>
        <p:txBody>
          <a:bodyPr vert="horz" wrap="square" lIns="0" tIns="12700" rIns="0" bIns="0" rtlCol="0">
            <a:spAutoFit/>
          </a:bodyPr>
          <a:lstStyle/>
          <a:p>
            <a:pPr marL="12700" marR="5080">
              <a:lnSpc>
                <a:spcPct val="99900"/>
              </a:lnSpc>
              <a:spcBef>
                <a:spcPts val="100"/>
              </a:spcBef>
            </a:pPr>
            <a:r>
              <a:rPr lang="en-US" sz="2400" b="0" i="0" dirty="0">
                <a:solidFill>
                  <a:schemeClr val="bg2"/>
                </a:solidFill>
                <a:effectLst/>
                <a:latin typeface="Inter"/>
              </a:rPr>
              <a:t>HTTP, or </a:t>
            </a:r>
            <a:r>
              <a:rPr lang="en-US" sz="2400" b="1" i="0" dirty="0">
                <a:solidFill>
                  <a:schemeClr val="bg2"/>
                </a:solidFill>
                <a:effectLst/>
                <a:latin typeface="Inter"/>
              </a:rPr>
              <a:t>Hypertext Transfer Protocol</a:t>
            </a:r>
            <a:r>
              <a:rPr lang="en-US" sz="2400" b="0" i="0" dirty="0">
                <a:solidFill>
                  <a:schemeClr val="bg2"/>
                </a:solidFill>
                <a:effectLst/>
                <a:latin typeface="Inter"/>
              </a:rPr>
              <a:t>, is the foundation of data communication on the World Wide Web. It is an application-layer protocol used for transmitting hypermedia documents, such as HTML, between clients</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HTML: How could help to HTTP</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1.Formating Data</a:t>
            </a:r>
          </a:p>
          <a:p>
            <a:pPr marL="12700" marR="5080">
              <a:lnSpc>
                <a:spcPct val="99900"/>
              </a:lnSpc>
              <a:spcBef>
                <a:spcPts val="100"/>
              </a:spcBef>
            </a:pPr>
            <a:r>
              <a:rPr lang="en-US" sz="2400" dirty="0">
                <a:solidFill>
                  <a:schemeClr val="bg2"/>
                </a:solidFill>
                <a:latin typeface="Inter"/>
                <a:cs typeface="Verdana"/>
              </a:rPr>
              <a:t>2.Linking between files</a:t>
            </a:r>
          </a:p>
          <a:p>
            <a:pPr marL="12700" marR="5080">
              <a:lnSpc>
                <a:spcPct val="99900"/>
              </a:lnSpc>
              <a:spcBef>
                <a:spcPts val="100"/>
              </a:spcBef>
            </a:pPr>
            <a:r>
              <a:rPr lang="en-US" sz="2400" dirty="0">
                <a:solidFill>
                  <a:schemeClr val="bg2"/>
                </a:solidFill>
                <a:latin typeface="Inter"/>
                <a:cs typeface="Verdana"/>
              </a:rPr>
              <a:t>3.Font Style</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211957"/>
          </a:xfrm>
          <a:prstGeom prst="rect">
            <a:avLst/>
          </a:prstGeom>
        </p:spPr>
        <p:txBody>
          <a:bodyPr vert="horz" wrap="square" lIns="0" tIns="12700" rIns="0" bIns="0" rtlCol="0">
            <a:spAutoFit/>
          </a:bodyPr>
          <a:lstStyle/>
          <a:p>
            <a:r>
              <a:rPr lang="en-US" sz="2800" b="1" dirty="0">
                <a:solidFill>
                  <a:schemeClr val="bg2"/>
                </a:solidFill>
                <a:effectLst/>
              </a:rPr>
              <a:t>How HTTP Works</a:t>
            </a:r>
          </a:p>
          <a:p>
            <a:pPr>
              <a:buFont typeface="+mj-lt"/>
              <a:buAutoNum type="arabicPeriod"/>
            </a:pPr>
            <a:r>
              <a:rPr lang="en-US" sz="2800" b="1" i="0" dirty="0">
                <a:solidFill>
                  <a:schemeClr val="bg2"/>
                </a:solidFill>
                <a:effectLst/>
                <a:latin typeface="Inter"/>
              </a:rPr>
              <a:t>Client-Server Model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A client (e.g., a web browser) sends an HTTP request to a server.</a:t>
            </a:r>
          </a:p>
          <a:p>
            <a:pPr marL="742950" lvl="1" indent="-285750">
              <a:buFont typeface="+mj-lt"/>
              <a:buAutoNum type="arabicPeriod"/>
            </a:pPr>
            <a:r>
              <a:rPr lang="en-US" sz="2800" b="0" i="0" dirty="0">
                <a:solidFill>
                  <a:schemeClr val="bg2"/>
                </a:solidFill>
                <a:effectLst/>
                <a:latin typeface="Inter"/>
              </a:rPr>
              <a:t>The server processes the request and sends back an HTTP response.</a:t>
            </a:r>
          </a:p>
          <a:p>
            <a:pPr>
              <a:buFont typeface="+mj-lt"/>
              <a:buAutoNum type="arabicPeriod"/>
            </a:pPr>
            <a:r>
              <a:rPr lang="en-US" sz="2800" b="1" i="0" dirty="0">
                <a:solidFill>
                  <a:schemeClr val="bg2"/>
                </a:solidFill>
                <a:effectLst/>
                <a:latin typeface="Inter"/>
              </a:rPr>
              <a:t>Stateless Protocol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HTTP is stateless, meaning each request is independent and unrelated to previous requests. Sessions or state management (e.g., cookies) are handled at the application level.</a:t>
            </a:r>
          </a:p>
          <a:p>
            <a:br>
              <a:rPr lang="en-US" b="0" i="0" dirty="0">
                <a:solidFill>
                  <a:srgbClr val="404040"/>
                </a:solidFill>
                <a:effectLst/>
                <a:latin typeface="Inter"/>
              </a:rPr>
            </a:b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extLst>
      <p:ext uri="{BB962C8B-B14F-4D97-AF65-F5344CB8AC3E}">
        <p14:creationId xmlns:p14="http://schemas.microsoft.com/office/powerpoint/2010/main" val="2460283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304290"/>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Request Methods</a:t>
            </a:r>
            <a:r>
              <a:rPr lang="en-US" sz="3200" b="0" i="0" dirty="0">
                <a:solidFill>
                  <a:schemeClr val="bg1"/>
                </a:solidFill>
                <a:effectLst/>
                <a:latin typeface="Inter"/>
              </a:rPr>
              <a:t>:</a:t>
            </a:r>
          </a:p>
          <a:p>
            <a:pPr algn="l">
              <a:buFont typeface="Arial" panose="020B0604020202020204" pitchFamily="34" charset="0"/>
              <a:buChar char="•"/>
            </a:pPr>
            <a:r>
              <a:rPr lang="en-US" sz="3200" b="0" i="0" dirty="0">
                <a:solidFill>
                  <a:schemeClr val="bg1"/>
                </a:solidFill>
                <a:effectLst/>
                <a:latin typeface="Inter"/>
              </a:rPr>
              <a:t>Common HTTP methods include:</a:t>
            </a:r>
          </a:p>
          <a:p>
            <a:pPr marL="742950" lvl="1" indent="-285750" algn="l">
              <a:buFont typeface="Arial" panose="020B0604020202020204" pitchFamily="34" charset="0"/>
              <a:buChar char="•"/>
            </a:pPr>
            <a:r>
              <a:rPr lang="en-US" sz="3200" b="1" i="0" dirty="0">
                <a:solidFill>
                  <a:schemeClr val="bg1"/>
                </a:solidFill>
                <a:effectLst/>
                <a:latin typeface="Inter"/>
              </a:rPr>
              <a:t>GET</a:t>
            </a:r>
            <a:r>
              <a:rPr lang="en-US" sz="3200" b="0" i="0" dirty="0">
                <a:solidFill>
                  <a:schemeClr val="bg1"/>
                </a:solidFill>
                <a:effectLst/>
                <a:latin typeface="Inter"/>
              </a:rPr>
              <a:t>: Retrieve data from the server(</a:t>
            </a:r>
            <a:r>
              <a:rPr lang="en-US" sz="3200" dirty="0">
                <a:solidFill>
                  <a:schemeClr val="bg1"/>
                </a:solidFill>
                <a:latin typeface="Inter"/>
              </a:rPr>
              <a:t>Fetching a user's profile</a:t>
            </a:r>
            <a:r>
              <a:rPr lang="en-US" sz="3200" b="0" i="0" dirty="0">
                <a:solidFill>
                  <a:srgbClr val="404040"/>
                </a:solidFill>
                <a:effectLst/>
                <a:latin typeface="Inter"/>
              </a:rPr>
              <a:t>)</a:t>
            </a:r>
            <a:r>
              <a:rPr lang="en-US" sz="3200" b="0" i="0" dirty="0">
                <a:solidFill>
                  <a:schemeClr val="bg1"/>
                </a:solidFill>
                <a:effectLst/>
                <a:latin typeface="Inter"/>
              </a:rPr>
              <a:t>.</a:t>
            </a:r>
          </a:p>
          <a:p>
            <a:pPr marL="742950" lvl="1" indent="-285750" algn="l">
              <a:buFont typeface="Arial" panose="020B0604020202020204" pitchFamily="34" charset="0"/>
              <a:buChar char="•"/>
            </a:pPr>
            <a:r>
              <a:rPr lang="en-US" sz="3200" b="1" i="0" dirty="0">
                <a:solidFill>
                  <a:schemeClr val="bg1"/>
                </a:solidFill>
                <a:effectLst/>
                <a:latin typeface="Inter"/>
              </a:rPr>
              <a:t>POST</a:t>
            </a:r>
            <a:r>
              <a:rPr lang="en-US" sz="3200" b="0" i="0" dirty="0">
                <a:solidFill>
                  <a:schemeClr val="bg1"/>
                </a:solidFill>
                <a:effectLst/>
                <a:latin typeface="Inter"/>
              </a:rPr>
              <a:t>: Send data to the server for processing(for example </a:t>
            </a:r>
            <a:r>
              <a:rPr lang="en-US" sz="3200" b="0" i="0" dirty="0" err="1">
                <a:solidFill>
                  <a:schemeClr val="bg1"/>
                </a:solidFill>
                <a:effectLst/>
                <a:latin typeface="Inter"/>
              </a:rPr>
              <a:t>login,create</a:t>
            </a:r>
            <a:r>
              <a:rPr lang="en-US" sz="3200" b="0" i="0" dirty="0">
                <a:solidFill>
                  <a:schemeClr val="bg1"/>
                </a:solidFill>
                <a:effectLst/>
                <a:latin typeface="Inter"/>
              </a:rPr>
              <a:t> user).payload boy of request</a:t>
            </a:r>
          </a:p>
          <a:p>
            <a:pPr marL="742950" lvl="1" indent="-285750" algn="l">
              <a:buFont typeface="Arial" panose="020B0604020202020204" pitchFamily="34" charset="0"/>
              <a:buChar char="•"/>
            </a:pPr>
            <a:r>
              <a:rPr lang="en-US" sz="3200" b="1" i="0" dirty="0">
                <a:solidFill>
                  <a:schemeClr val="bg1"/>
                </a:solidFill>
                <a:effectLst/>
                <a:latin typeface="Inter"/>
              </a:rPr>
              <a:t>PUT</a:t>
            </a:r>
            <a:r>
              <a:rPr lang="en-US" sz="3200" b="0" i="0" dirty="0">
                <a:solidFill>
                  <a:schemeClr val="bg1"/>
                </a:solidFill>
                <a:effectLst/>
                <a:latin typeface="Inter"/>
              </a:rPr>
              <a:t>: Store specified data or </a:t>
            </a:r>
            <a:r>
              <a:rPr lang="en-US" sz="3200" dirty="0">
                <a:solidFill>
                  <a:schemeClr val="bg1"/>
                </a:solidFill>
                <a:latin typeface="Inter"/>
              </a:rPr>
              <a:t>u</a:t>
            </a:r>
            <a:r>
              <a:rPr lang="en-US" sz="3200" b="0" i="0" dirty="0">
                <a:solidFill>
                  <a:schemeClr val="bg1"/>
                </a:solidFill>
                <a:effectLst/>
                <a:latin typeface="Inter"/>
              </a:rPr>
              <a:t>pdate existing data on the </a:t>
            </a:r>
            <a:r>
              <a:rPr lang="en-US" sz="3200" b="0" i="0" dirty="0" err="1">
                <a:solidFill>
                  <a:schemeClr val="bg1"/>
                </a:solidFill>
                <a:effectLst/>
                <a:latin typeface="Inter"/>
              </a:rPr>
              <a:t>sepecified</a:t>
            </a:r>
            <a:r>
              <a:rPr lang="en-US" sz="3200" b="0" i="0" dirty="0">
                <a:solidFill>
                  <a:schemeClr val="bg1"/>
                </a:solidFill>
                <a:effectLst/>
                <a:latin typeface="Inter"/>
              </a:rPr>
              <a:t> location on server(upload image).</a:t>
            </a:r>
          </a:p>
          <a:p>
            <a:pPr marL="742950" lvl="1" indent="-285750" algn="l">
              <a:buFont typeface="Arial" panose="020B0604020202020204" pitchFamily="34" charset="0"/>
              <a:buChar char="•"/>
            </a:pPr>
            <a:r>
              <a:rPr lang="en-US" sz="3200" b="1" i="0" dirty="0">
                <a:solidFill>
                  <a:schemeClr val="bg1"/>
                </a:solidFill>
                <a:effectLst/>
                <a:latin typeface="Inter"/>
              </a:rPr>
              <a:t>DELETE</a:t>
            </a:r>
            <a:r>
              <a:rPr lang="en-US" sz="3200" b="0" i="0" dirty="0">
                <a:solidFill>
                  <a:schemeClr val="bg1"/>
                </a:solidFill>
                <a:effectLst/>
                <a:latin typeface="Inter"/>
              </a:rPr>
              <a:t>: Remove data from the server(delete user account).</a:t>
            </a:r>
          </a:p>
          <a:p>
            <a:pPr marL="742950" lvl="1" indent="-285750" algn="l">
              <a:buFont typeface="Arial" panose="020B0604020202020204" pitchFamily="34" charset="0"/>
              <a:buChar char="•"/>
            </a:pPr>
            <a:r>
              <a:rPr lang="en-US" sz="3200" b="1" i="0" dirty="0">
                <a:solidFill>
                  <a:schemeClr val="bg1"/>
                </a:solidFill>
                <a:effectLst/>
                <a:latin typeface="Inter"/>
              </a:rPr>
              <a:t>PATCH</a:t>
            </a:r>
            <a:r>
              <a:rPr lang="en-US" sz="3200" b="0" i="0" dirty="0">
                <a:solidFill>
                  <a:schemeClr val="bg1"/>
                </a:solidFill>
                <a:effectLst/>
                <a:latin typeface="Inter"/>
              </a:rPr>
              <a:t>: Partially update data on the server(Changing a user's email address)</a:t>
            </a:r>
          </a:p>
          <a:p>
            <a:pPr marL="742950" lvl="1" indent="-285750" algn="l">
              <a:buFont typeface="Arial" panose="020B0604020202020204" pitchFamily="34" charset="0"/>
              <a:buChar char="•"/>
            </a:pPr>
            <a:r>
              <a:rPr lang="en-US" sz="3200" dirty="0">
                <a:solidFill>
                  <a:schemeClr val="bg1"/>
                </a:solidFill>
                <a:latin typeface="Inter"/>
              </a:rPr>
              <a:t>HEAD: request the title  of the request</a:t>
            </a:r>
          </a:p>
          <a:p>
            <a:pPr marL="742950" lvl="1" indent="-285750" algn="l">
              <a:buFont typeface="Arial" panose="020B0604020202020204" pitchFamily="34" charset="0"/>
              <a:buChar char="•"/>
            </a:pPr>
            <a:r>
              <a:rPr lang="en-US" sz="3200" dirty="0" err="1">
                <a:solidFill>
                  <a:schemeClr val="bg1"/>
                </a:solidFill>
                <a:latin typeface="Inter"/>
              </a:rPr>
              <a:t>OPTION:Retreive</a:t>
            </a:r>
            <a:r>
              <a:rPr lang="en-US" sz="3200" dirty="0">
                <a:solidFill>
                  <a:schemeClr val="bg1"/>
                </a:solidFill>
                <a:latin typeface="Inter"/>
              </a:rPr>
              <a:t>  the HTTP request s that the server support </a:t>
            </a:r>
            <a:endParaRPr lang="en-US" sz="3200" b="0" i="0" dirty="0">
              <a:solidFill>
                <a:schemeClr val="bg1"/>
              </a:solidFill>
              <a:effectLst/>
              <a:latin typeface="Inter"/>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451513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4272965"/>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Versions of HTTP</a:t>
            </a:r>
          </a:p>
          <a:p>
            <a:endParaRPr lang="en-US" sz="2800" b="0" i="0" dirty="0">
              <a:solidFill>
                <a:srgbClr val="404040"/>
              </a:solidFill>
              <a:effectLst/>
              <a:highlight>
                <a:srgbClr val="C0C0C0"/>
              </a:highlight>
              <a:latin typeface="Inter"/>
            </a:endParaRPr>
          </a:p>
          <a:p>
            <a:pPr algn="l">
              <a:buFont typeface="+mj-lt"/>
              <a:buAutoNum type="arabicPeriod"/>
            </a:pPr>
            <a:r>
              <a:rPr lang="en-US" sz="2800" b="1" i="0" dirty="0">
                <a:solidFill>
                  <a:srgbClr val="404040"/>
                </a:solidFill>
                <a:effectLst/>
                <a:highlight>
                  <a:srgbClr val="C0C0C0"/>
                </a:highlight>
                <a:latin typeface="Inter"/>
              </a:rPr>
              <a:t>HTTP/1.0</a:t>
            </a:r>
            <a:r>
              <a:rPr lang="en-US" sz="2800" b="0" i="0" dirty="0">
                <a:solidFill>
                  <a:srgbClr val="404040"/>
                </a:solidFill>
                <a:effectLst/>
                <a:highlight>
                  <a:srgbClr val="C0C0C0"/>
                </a:highlight>
                <a:latin typeface="Inter"/>
              </a:rPr>
              <a:t>: Basic version with limited features.</a:t>
            </a:r>
          </a:p>
          <a:p>
            <a:pPr algn="l">
              <a:buFont typeface="+mj-lt"/>
              <a:buAutoNum type="arabicPeriod"/>
            </a:pPr>
            <a:r>
              <a:rPr lang="en-US" sz="2800" b="1" i="0" dirty="0">
                <a:solidFill>
                  <a:srgbClr val="404040"/>
                </a:solidFill>
                <a:effectLst/>
                <a:highlight>
                  <a:srgbClr val="C0C0C0"/>
                </a:highlight>
                <a:latin typeface="Inter"/>
              </a:rPr>
              <a:t>HTTP/1.1</a:t>
            </a:r>
            <a:r>
              <a:rPr lang="en-US" sz="2800" b="0" i="0" dirty="0">
                <a:solidFill>
                  <a:srgbClr val="404040"/>
                </a:solidFill>
                <a:effectLst/>
                <a:highlight>
                  <a:srgbClr val="C0C0C0"/>
                </a:highlight>
                <a:latin typeface="Inter"/>
              </a:rPr>
              <a:t>: Improved performance with persistent connections and chunked transfer encoding.</a:t>
            </a:r>
          </a:p>
          <a:p>
            <a:pPr algn="l">
              <a:buFont typeface="+mj-lt"/>
              <a:buAutoNum type="arabicPeriod"/>
            </a:pPr>
            <a:r>
              <a:rPr lang="en-US" sz="2800" b="1" i="0" dirty="0">
                <a:solidFill>
                  <a:srgbClr val="404040"/>
                </a:solidFill>
                <a:effectLst/>
                <a:highlight>
                  <a:srgbClr val="C0C0C0"/>
                </a:highlight>
                <a:latin typeface="Inter"/>
              </a:rPr>
              <a:t>HTTP/2</a:t>
            </a:r>
            <a:r>
              <a:rPr lang="en-US" sz="2800" b="0" i="0" dirty="0">
                <a:solidFill>
                  <a:srgbClr val="404040"/>
                </a:solidFill>
                <a:effectLst/>
                <a:highlight>
                  <a:srgbClr val="C0C0C0"/>
                </a:highlight>
                <a:latin typeface="Inter"/>
              </a:rPr>
              <a:t>: Introduced multiplexing, header compression, and server push for faster performance.</a:t>
            </a:r>
          </a:p>
          <a:p>
            <a:pPr algn="l">
              <a:buFont typeface="+mj-lt"/>
              <a:buAutoNum type="arabicPeriod"/>
            </a:pPr>
            <a:r>
              <a:rPr lang="en-US" sz="2800" b="1" i="0" dirty="0">
                <a:solidFill>
                  <a:srgbClr val="404040"/>
                </a:solidFill>
                <a:effectLst/>
                <a:highlight>
                  <a:srgbClr val="C0C0C0"/>
                </a:highlight>
                <a:latin typeface="Inter"/>
              </a:rPr>
              <a:t>HTTP/3</a:t>
            </a:r>
            <a:r>
              <a:rPr lang="en-US" sz="2800" b="0" i="0" dirty="0">
                <a:solidFill>
                  <a:srgbClr val="404040"/>
                </a:solidFill>
                <a:effectLst/>
                <a:highlight>
                  <a:srgbClr val="C0C0C0"/>
                </a:highlight>
                <a:latin typeface="Inter"/>
              </a:rPr>
              <a:t>: Uses QUIC (a transport protocol over UDP) for reduced latency and improved reliability.</a:t>
            </a:r>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177629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6298996" y="1442859"/>
            <a:ext cx="5688330" cy="768350"/>
          </a:xfrm>
          <a:prstGeom prst="rect">
            <a:avLst/>
          </a:prstGeom>
        </p:spPr>
        <p:txBody>
          <a:bodyPr vert="horz" wrap="square" lIns="0" tIns="15875" rIns="0" bIns="0" rtlCol="0">
            <a:spAutoFit/>
          </a:bodyPr>
          <a:lstStyle/>
          <a:p>
            <a:pPr marL="12700" algn="ctr">
              <a:lnSpc>
                <a:spcPct val="100000"/>
              </a:lnSpc>
              <a:spcBef>
                <a:spcPts val="125"/>
              </a:spcBef>
            </a:pPr>
            <a:r>
              <a:rPr lang="en-US" sz="4850" dirty="0"/>
              <a:t>Docker</a:t>
            </a:r>
            <a:endParaRPr sz="4850" dirty="0"/>
          </a:p>
        </p:txBody>
      </p:sp>
      <p:sp>
        <p:nvSpPr>
          <p:cNvPr id="4" name="object 4"/>
          <p:cNvSpPr txBox="1"/>
          <p:nvPr/>
        </p:nvSpPr>
        <p:spPr>
          <a:xfrm>
            <a:off x="2444750" y="2548580"/>
            <a:ext cx="12699846" cy="3713196"/>
          </a:xfrm>
          <a:prstGeom prst="rect">
            <a:avLst/>
          </a:prstGeom>
        </p:spPr>
        <p:txBody>
          <a:bodyPr vert="horz" wrap="square" lIns="0" tIns="12065" rIns="0" bIns="0" rtlCol="0">
            <a:spAutoFit/>
          </a:bodyPr>
          <a:lstStyle/>
          <a:p>
            <a:pPr marL="12065" marR="5080" algn="l">
              <a:lnSpc>
                <a:spcPct val="100099"/>
              </a:lnSpc>
              <a:spcBef>
                <a:spcPts val="95"/>
              </a:spcBef>
            </a:pPr>
            <a:r>
              <a:rPr lang="en-US" sz="3600" dirty="0">
                <a:solidFill>
                  <a:schemeClr val="accent2">
                    <a:lumMod val="40000"/>
                    <a:lumOff val="60000"/>
                  </a:schemeClr>
                </a:solidFill>
              </a:rPr>
              <a:t>Docker is an open platform for developing, shipping, and running applications. Docker enables you to separate your applications from your infrastructure so you can deliver software quickly.</a:t>
            </a:r>
          </a:p>
          <a:p>
            <a:pPr marL="12065" marR="5080" algn="l">
              <a:lnSpc>
                <a:spcPct val="100099"/>
              </a:lnSpc>
              <a:spcBef>
                <a:spcPts val="95"/>
              </a:spcBef>
            </a:pPr>
            <a:r>
              <a:rPr lang="en-US" sz="3600" dirty="0" err="1">
                <a:solidFill>
                  <a:schemeClr val="accent2">
                    <a:lumMod val="40000"/>
                    <a:lumOff val="60000"/>
                  </a:schemeClr>
                </a:solidFill>
              </a:rPr>
              <a:t>Baremetal</a:t>
            </a:r>
            <a:r>
              <a:rPr lang="en-US" sz="3600" dirty="0">
                <a:solidFill>
                  <a:schemeClr val="accent2">
                    <a:lumMod val="40000"/>
                    <a:lumOff val="60000"/>
                  </a:schemeClr>
                </a:solidFill>
              </a:rPr>
              <a:t> vs </a:t>
            </a:r>
            <a:r>
              <a:rPr lang="en-US" sz="3600" dirty="0" err="1">
                <a:solidFill>
                  <a:schemeClr val="accent2">
                    <a:lumMod val="40000"/>
                    <a:lumOff val="60000"/>
                  </a:schemeClr>
                </a:solidFill>
              </a:rPr>
              <a:t>Vm</a:t>
            </a:r>
            <a:r>
              <a:rPr lang="en-US" sz="3600" dirty="0">
                <a:solidFill>
                  <a:schemeClr val="accent2">
                    <a:lumMod val="40000"/>
                    <a:lumOff val="60000"/>
                  </a:schemeClr>
                </a:solidFill>
              </a:rPr>
              <a:t> and efficiency docker in bare 5X .</a:t>
            </a:r>
          </a:p>
          <a:p>
            <a:pPr marL="12065" marR="5080" algn="l">
              <a:lnSpc>
                <a:spcPct val="100099"/>
              </a:lnSpc>
              <a:spcBef>
                <a:spcPts val="95"/>
              </a:spcBef>
            </a:pPr>
            <a:endParaRPr lang="en-US" sz="3600" dirty="0">
              <a:solidFill>
                <a:schemeClr val="accent2">
                  <a:lumMod val="40000"/>
                  <a:lumOff val="60000"/>
                </a:schemeClr>
              </a:solidFill>
            </a:endParaRPr>
          </a:p>
          <a:p>
            <a:pPr marL="12065" marR="5080" algn="ctr">
              <a:lnSpc>
                <a:spcPct val="100099"/>
              </a:lnSpc>
              <a:spcBef>
                <a:spcPts val="95"/>
              </a:spcBef>
            </a:pPr>
            <a:endParaRPr sz="2200" dirty="0">
              <a:latin typeface="Verdana"/>
              <a:cs typeface="Verdana"/>
            </a:endParaRPr>
          </a:p>
        </p:txBody>
      </p:sp>
      <p:pic>
        <p:nvPicPr>
          <p:cNvPr id="6" name="Picture 5">
            <a:extLst>
              <a:ext uri="{FF2B5EF4-FFF2-40B4-BE49-F238E27FC236}">
                <a16:creationId xmlns:a16="http://schemas.microsoft.com/office/drawing/2014/main" id="{E71F8F38-AE8D-4D9F-A3CA-9E8EC3615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7326" y="5894522"/>
            <a:ext cx="5958840" cy="304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4984546" y="1442859"/>
            <a:ext cx="8317230" cy="939360"/>
          </a:xfrm>
          <a:prstGeom prst="rect">
            <a:avLst/>
          </a:prstGeom>
        </p:spPr>
        <p:txBody>
          <a:bodyPr vert="horz" wrap="square" lIns="0" tIns="15875" rIns="0" bIns="0" rtlCol="0">
            <a:spAutoFit/>
          </a:bodyPr>
          <a:lstStyle/>
          <a:p>
            <a:pPr marL="12700">
              <a:lnSpc>
                <a:spcPct val="100000"/>
              </a:lnSpc>
              <a:spcBef>
                <a:spcPts val="125"/>
              </a:spcBef>
            </a:pPr>
            <a:r>
              <a:rPr lang="en-US" sz="6000" dirty="0"/>
              <a:t> </a:t>
            </a:r>
            <a:r>
              <a:rPr lang="en-US" sz="6000" dirty="0" err="1"/>
              <a:t>vm</a:t>
            </a:r>
            <a:r>
              <a:rPr lang="en-US" sz="6000" dirty="0"/>
              <a:t> vs container</a:t>
            </a:r>
            <a:endParaRPr sz="4850" dirty="0"/>
          </a:p>
        </p:txBody>
      </p:sp>
      <p:pic>
        <p:nvPicPr>
          <p:cNvPr id="7" name="Content Placeholder 4">
            <a:extLst>
              <a:ext uri="{FF2B5EF4-FFF2-40B4-BE49-F238E27FC236}">
                <a16:creationId xmlns:a16="http://schemas.microsoft.com/office/drawing/2014/main" id="{A980C16D-4FFB-44A8-B91C-D089E65B8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150" y="2557166"/>
            <a:ext cx="10058400" cy="3148894"/>
          </a:xfrm>
          <a:prstGeom prst="rect">
            <a:avLst/>
          </a:prstGeom>
        </p:spPr>
      </p:pic>
      <p:pic>
        <p:nvPicPr>
          <p:cNvPr id="8" name="Picture 7">
            <a:extLst>
              <a:ext uri="{FF2B5EF4-FFF2-40B4-BE49-F238E27FC236}">
                <a16:creationId xmlns:a16="http://schemas.microsoft.com/office/drawing/2014/main" id="{C40E6FD4-80BF-4903-9B29-D86BD62AA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6150" y="5706060"/>
            <a:ext cx="14401800" cy="314889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55914" y="1114361"/>
            <a:ext cx="6308725" cy="843821"/>
          </a:xfrm>
          <a:prstGeom prst="rect">
            <a:avLst/>
          </a:prstGeom>
        </p:spPr>
        <p:txBody>
          <a:bodyPr vert="horz" wrap="square" lIns="0" tIns="12700" rIns="0" bIns="0" rtlCol="0">
            <a:spAutoFit/>
          </a:bodyPr>
          <a:lstStyle/>
          <a:p>
            <a:pPr marL="12700">
              <a:lnSpc>
                <a:spcPct val="100000"/>
              </a:lnSpc>
              <a:spcBef>
                <a:spcPts val="100"/>
              </a:spcBef>
            </a:pPr>
            <a:r>
              <a:rPr lang="en-US" sz="5400" dirty="0"/>
              <a:t>what is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424106EB-53B0-41DF-81E9-AE63C279842D}"/>
              </a:ext>
            </a:extLst>
          </p:cNvPr>
          <p:cNvSpPr txBox="1"/>
          <p:nvPr/>
        </p:nvSpPr>
        <p:spPr>
          <a:xfrm>
            <a:off x="1441564" y="2635250"/>
            <a:ext cx="11430000" cy="3970318"/>
          </a:xfrm>
          <a:prstGeom prst="rect">
            <a:avLst/>
          </a:prstGeom>
          <a:noFill/>
        </p:spPr>
        <p:txBody>
          <a:bodyPr wrap="square">
            <a:spAutoFit/>
          </a:bodyPr>
          <a:lstStyle/>
          <a:p>
            <a:pPr algn="l"/>
            <a:r>
              <a:rPr lang="en-US" sz="3600" dirty="0">
                <a:solidFill>
                  <a:schemeClr val="accent2">
                    <a:lumMod val="60000"/>
                    <a:lumOff val="40000"/>
                  </a:schemeClr>
                </a:solidFill>
              </a:rPr>
              <a:t>A Docker image is a collection of all the files that make up and executable software app.</a:t>
            </a:r>
          </a:p>
          <a:p>
            <a:pPr algn="l"/>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This collection includes the all the </a:t>
            </a:r>
            <a:r>
              <a:rPr lang="en-US" sz="3600" dirty="0" err="1">
                <a:solidFill>
                  <a:schemeClr val="accent2">
                    <a:lumMod val="60000"/>
                    <a:lumOff val="40000"/>
                  </a:schemeClr>
                </a:solidFill>
              </a:rPr>
              <a:t>lib,bin,modules</a:t>
            </a:r>
            <a:r>
              <a:rPr lang="en-US" sz="3600" dirty="0">
                <a:solidFill>
                  <a:schemeClr val="accent2">
                    <a:lumMod val="60000"/>
                    <a:lumOff val="40000"/>
                  </a:schemeClr>
                </a:solidFill>
              </a:rPr>
              <a:t> and dependency just need to run the app everywhere.</a:t>
            </a:r>
          </a:p>
          <a:p>
            <a:pPr marL="0" indent="0" algn="l">
              <a:buNone/>
            </a:pPr>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Image is read only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TotalTime>
  <Words>800</Words>
  <Application>Microsoft Office PowerPoint</Application>
  <PresentationFormat>Custom</PresentationFormat>
  <Paragraphs>117</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Inter</vt:lpstr>
      <vt:lpstr>Verdana</vt:lpstr>
      <vt:lpstr>Office Theme</vt:lpstr>
      <vt:lpstr>DevOps for Beginners </vt:lpstr>
      <vt:lpstr>Topic of this Course  1-http/https,Nginx  2-Docker  3-Git/Gitlab CI  4-Bash scripting  5-Ansible  5-Prometheus/Grafana</vt:lpstr>
      <vt:lpstr>HTTP/HTTPS</vt:lpstr>
      <vt:lpstr>HTTP/HTTPS</vt:lpstr>
      <vt:lpstr>HTTP/HTTPS</vt:lpstr>
      <vt:lpstr>HTTP/HTTPS</vt:lpstr>
      <vt:lpstr>Docker</vt:lpstr>
      <vt:lpstr> vm vs container</vt:lpstr>
      <vt:lpstr>what is image?</vt:lpstr>
      <vt:lpstr> Image architechure</vt:lpstr>
      <vt:lpstr>what is container</vt:lpstr>
      <vt:lpstr> Docker Registry</vt:lpstr>
      <vt:lpstr>Installation docker</vt:lpstr>
      <vt:lpstr>Docker Concept</vt:lpstr>
      <vt:lpstr>manage docker</vt:lpstr>
      <vt:lpstr> some Benefit of Docker container</vt:lpstr>
      <vt:lpstr>solve some problem by container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HP</dc:creator>
  <cp:lastModifiedBy>admin</cp:lastModifiedBy>
  <cp:revision>7</cp:revision>
  <dcterms:created xsi:type="dcterms:W3CDTF">2025-01-27T00:28:04Z</dcterms:created>
  <dcterms:modified xsi:type="dcterms:W3CDTF">2025-03-01T08:32:37Z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2025-01-27T00:00:00Z</vt:filetime>
  </property>
  <property fmtid="{D5CDD505-2E9C-101B-9397-08002B2CF9AE}" pid="3" name="Creator">
    <vt:lpwstr>Chromium</vt:lpwstr>
  </property>
  <property fmtid="{D5CDD505-2E9C-101B-9397-08002B2CF9AE}" pid="4" name="LastSaved">
    <vt:filetime>2025-01-27T00:00:00Z</vt:filetime>
  </property>
  <property fmtid="{D5CDD505-2E9C-101B-9397-08002B2CF9AE}" pid="5" name="Producer">
    <vt:lpwstr>GPL Ghostscript 10.04.0</vt:lpwstr>
  </property>
</Properties>
</file>